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0" r:id="rId1"/>
  </p:sldMasterIdLst>
  <p:handoutMasterIdLst>
    <p:handoutMasterId r:id="rId15"/>
  </p:handoutMasterIdLst>
  <p:sldIdLst>
    <p:sldId id="271" r:id="rId2"/>
    <p:sldId id="256" r:id="rId3"/>
    <p:sldId id="277" r:id="rId4"/>
    <p:sldId id="272" r:id="rId5"/>
    <p:sldId id="273" r:id="rId6"/>
    <p:sldId id="268" r:id="rId7"/>
    <p:sldId id="276" r:id="rId8"/>
    <p:sldId id="275" r:id="rId9"/>
    <p:sldId id="260" r:id="rId10"/>
    <p:sldId id="267" r:id="rId11"/>
    <p:sldId id="266" r:id="rId12"/>
    <p:sldId id="262" r:id="rId13"/>
    <p:sldId id="270" r:id="rId14"/>
  </p:sldIdLst>
  <p:sldSz cx="9906000" cy="6858000" type="A4"/>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guide id="3"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75" autoAdjust="0"/>
    <p:restoredTop sz="94660" autoAdjust="0"/>
  </p:normalViewPr>
  <p:slideViewPr>
    <p:cSldViewPr snapToGrid="0">
      <p:cViewPr varScale="1">
        <p:scale>
          <a:sx n="68" d="100"/>
          <a:sy n="68" d="100"/>
        </p:scale>
        <p:origin x="948" y="48"/>
      </p:cViewPr>
      <p:guideLst>
        <p:guide orient="horz" pos="2160"/>
        <p:guide pos="3840"/>
        <p:guide pos="3120"/>
      </p:guideLst>
    </p:cSldViewPr>
  </p:slideViewPr>
  <p:outlineViewPr>
    <p:cViewPr>
      <p:scale>
        <a:sx n="33" d="100"/>
        <a:sy n="33" d="100"/>
      </p:scale>
      <p:origin x="48" y="215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6435"/>
          </a:xfrm>
          <a:prstGeom prst="rect">
            <a:avLst/>
          </a:prstGeom>
        </p:spPr>
        <p:txBody>
          <a:bodyPr vert="horz" lIns="93163" tIns="46581" rIns="93163" bIns="46581" rtlCol="0"/>
          <a:lstStyle>
            <a:lvl1pPr algn="l">
              <a:defRPr sz="1200"/>
            </a:lvl1pPr>
          </a:lstStyle>
          <a:p>
            <a:endParaRPr lang="en-US"/>
          </a:p>
        </p:txBody>
      </p:sp>
      <p:sp>
        <p:nvSpPr>
          <p:cNvPr id="3" name="Date Placeholder 2"/>
          <p:cNvSpPr>
            <a:spLocks noGrp="1"/>
          </p:cNvSpPr>
          <p:nvPr>
            <p:ph type="dt" sz="quarter" idx="1"/>
          </p:nvPr>
        </p:nvSpPr>
        <p:spPr>
          <a:xfrm>
            <a:off x="3970939" y="0"/>
            <a:ext cx="3037840" cy="466435"/>
          </a:xfrm>
          <a:prstGeom prst="rect">
            <a:avLst/>
          </a:prstGeom>
        </p:spPr>
        <p:txBody>
          <a:bodyPr vert="horz" lIns="93163" tIns="46581" rIns="93163" bIns="46581" rtlCol="0"/>
          <a:lstStyle>
            <a:lvl1pPr algn="r">
              <a:defRPr sz="1200"/>
            </a:lvl1pPr>
          </a:lstStyle>
          <a:p>
            <a:fld id="{BB844AD9-3DF0-4648-B62D-BDE486EAE9AF}" type="datetimeFigureOut">
              <a:rPr lang="en-US" smtClean="0"/>
              <a:t>6/10/2023</a:t>
            </a:fld>
            <a:endParaRPr lang="en-US"/>
          </a:p>
        </p:txBody>
      </p:sp>
      <p:sp>
        <p:nvSpPr>
          <p:cNvPr id="4" name="Footer Placeholder 3"/>
          <p:cNvSpPr>
            <a:spLocks noGrp="1"/>
          </p:cNvSpPr>
          <p:nvPr>
            <p:ph type="ftr" sz="quarter" idx="2"/>
          </p:nvPr>
        </p:nvSpPr>
        <p:spPr>
          <a:xfrm>
            <a:off x="1" y="8829968"/>
            <a:ext cx="3037840" cy="466434"/>
          </a:xfrm>
          <a:prstGeom prst="rect">
            <a:avLst/>
          </a:prstGeom>
        </p:spPr>
        <p:txBody>
          <a:bodyPr vert="horz" lIns="93163" tIns="46581" rIns="93163" bIns="46581" rtlCol="0" anchor="b"/>
          <a:lstStyle>
            <a:lvl1pPr algn="l">
              <a:defRPr sz="1200"/>
            </a:lvl1pPr>
          </a:lstStyle>
          <a:p>
            <a:endParaRPr lang="en-US"/>
          </a:p>
        </p:txBody>
      </p:sp>
      <p:sp>
        <p:nvSpPr>
          <p:cNvPr id="5" name="Slide Number Placeholder 4"/>
          <p:cNvSpPr>
            <a:spLocks noGrp="1"/>
          </p:cNvSpPr>
          <p:nvPr>
            <p:ph type="sldNum" sz="quarter" idx="3"/>
          </p:nvPr>
        </p:nvSpPr>
        <p:spPr>
          <a:xfrm>
            <a:off x="3970939" y="8829968"/>
            <a:ext cx="3037840" cy="466434"/>
          </a:xfrm>
          <a:prstGeom prst="rect">
            <a:avLst/>
          </a:prstGeom>
        </p:spPr>
        <p:txBody>
          <a:bodyPr vert="horz" lIns="93163" tIns="46581" rIns="93163" bIns="46581" rtlCol="0" anchor="b"/>
          <a:lstStyle>
            <a:lvl1pPr algn="r">
              <a:defRPr sz="1200"/>
            </a:lvl1pPr>
          </a:lstStyle>
          <a:p>
            <a:fld id="{48B84E72-6CF7-4087-91DC-B6FA858A19BD}" type="slidenum">
              <a:rPr lang="en-US" smtClean="0"/>
              <a:t>‹#›</a:t>
            </a:fld>
            <a:endParaRPr lang="en-US"/>
          </a:p>
        </p:txBody>
      </p:sp>
    </p:spTree>
    <p:extLst>
      <p:ext uri="{BB962C8B-B14F-4D97-AF65-F5344CB8AC3E}">
        <p14:creationId xmlns:p14="http://schemas.microsoft.com/office/powerpoint/2010/main" val="323424081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9171" y="-8468"/>
            <a:ext cx="993395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224812" y="2404534"/>
            <a:ext cx="631227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224812" y="4050835"/>
            <a:ext cx="631227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10688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60400" y="4470400"/>
            <a:ext cx="687669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54212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92830" y="3632200"/>
            <a:ext cx="58714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60399" y="4470400"/>
            <a:ext cx="687669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393337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60399" y="1931988"/>
            <a:ext cx="6876691"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799153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505532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67169" y="609600"/>
            <a:ext cx="6869920"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918273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smtClean="0"/>
              <a:t>6/10/2023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333891-D5E7-4C7B-BF1D-E855E53CB5A8}" type="slidenum">
              <a:rPr lang="en-US" smtClean="0"/>
              <a:t>‹#›</a:t>
            </a:fld>
            <a:endParaRPr lang="en-US" dirty="0"/>
          </a:p>
        </p:txBody>
      </p:sp>
    </p:spTree>
    <p:extLst>
      <p:ext uri="{BB962C8B-B14F-4D97-AF65-F5344CB8AC3E}">
        <p14:creationId xmlns:p14="http://schemas.microsoft.com/office/powerpoint/2010/main" val="25867584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5421" y="609601"/>
            <a:ext cx="1060380"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60399" y="609601"/>
            <a:ext cx="5627945"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570218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3605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smtClean="0"/>
              <a:t>6/10/2023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333891-D5E7-4C7B-BF1D-E855E53CB5A8}" type="slidenum">
              <a:rPr lang="en-US" smtClean="0"/>
              <a:t>‹#›</a:t>
            </a:fld>
            <a:endParaRPr lang="en-US" dirty="0"/>
          </a:p>
        </p:txBody>
      </p:sp>
    </p:spTree>
    <p:extLst>
      <p:ext uri="{BB962C8B-B14F-4D97-AF65-F5344CB8AC3E}">
        <p14:creationId xmlns:p14="http://schemas.microsoft.com/office/powerpoint/2010/main" val="171631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60399" y="2700869"/>
            <a:ext cx="6876691"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60399" y="4527448"/>
            <a:ext cx="6876691"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3346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60401" y="2160589"/>
            <a:ext cx="3345451"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191637" y="2160590"/>
            <a:ext cx="3345453"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6/10/2023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8050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89"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60399"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60399" y="2737247"/>
            <a:ext cx="3348228"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188860"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188860" y="2737247"/>
            <a:ext cx="3348228"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6/10/2023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48875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60399" y="609600"/>
            <a:ext cx="6876690"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6/10/2023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83844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6/10/2023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26954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0399" y="1498604"/>
            <a:ext cx="3022697"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868882" y="514926"/>
            <a:ext cx="366820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60399" y="2777069"/>
            <a:ext cx="3022697"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70DDF080-5E8C-48AD-84E5-6C08B304C14E}" type="datetimeFigureOut">
              <a:rPr lang="en-US" smtClean="0"/>
              <a:t>6/10/2023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333891-D5E7-4C7B-BF1D-E855E53CB5A8}" type="slidenum">
              <a:rPr lang="en-US" smtClean="0"/>
              <a:t>‹#›</a:t>
            </a:fld>
            <a:endParaRPr lang="en-US" dirty="0"/>
          </a:p>
        </p:txBody>
      </p:sp>
    </p:spTree>
    <p:extLst>
      <p:ext uri="{BB962C8B-B14F-4D97-AF65-F5344CB8AC3E}">
        <p14:creationId xmlns:p14="http://schemas.microsoft.com/office/powerpoint/2010/main" val="3603913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0399" y="4800600"/>
            <a:ext cx="687669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60399" y="609600"/>
            <a:ext cx="6876690"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60399" y="5367338"/>
            <a:ext cx="687669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92610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9172" y="-8468"/>
            <a:ext cx="993395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60400" y="609600"/>
            <a:ext cx="6876689"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60399" y="2160590"/>
            <a:ext cx="6876690"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855696" y="6041364"/>
            <a:ext cx="741143"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6/10/2023</a:t>
            </a:fld>
            <a:endParaRPr lang="en-US" dirty="0"/>
          </a:p>
        </p:txBody>
      </p:sp>
      <p:sp>
        <p:nvSpPr>
          <p:cNvPr id="5" name="Footer Placeholder 4"/>
          <p:cNvSpPr>
            <a:spLocks noGrp="1"/>
          </p:cNvSpPr>
          <p:nvPr>
            <p:ph type="ftr" sz="quarter" idx="3"/>
          </p:nvPr>
        </p:nvSpPr>
        <p:spPr>
          <a:xfrm>
            <a:off x="660399" y="6041364"/>
            <a:ext cx="5008221"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81732" y="6041364"/>
            <a:ext cx="55535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12840677"/>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2" r:id="rId12"/>
    <p:sldLayoutId id="2147483773" r:id="rId13"/>
    <p:sldLayoutId id="2147483774" r:id="rId14"/>
    <p:sldLayoutId id="2147483775" r:id="rId15"/>
    <p:sldLayoutId id="2147483776" r:id="rId16"/>
    <p:sldLayoutId id="2147483777"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pensacolastate.smartcatalogiq.com/en/2018-2019/Catalog" TargetMode="External"/><Relationship Id="rId2" Type="http://schemas.openxmlformats.org/officeDocument/2006/relationships/hyperlink" Target="https://pensacolastate.goorientation.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pensacolastate.edu/current-students/student-services/testing-cente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fldoe.org/core/fileparse.php/7480/urlt/0082773-dualenrollmentfaq.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pensacolastate.edu/coursesearch.asp"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fldoe.org/core/fileparse.php/5421/urlt/AcademicList.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pensacolastate.edu/academics/programs/dual-enrollment/#1487691478504-9c925402-80d5" TargetMode="External"/><Relationship Id="rId2" Type="http://schemas.openxmlformats.org/officeDocument/2006/relationships/hyperlink" Target="http://www.pensacolastate.edu/dual-enrollmen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737" y="3063020"/>
            <a:ext cx="7956707" cy="2300467"/>
          </a:xfrm>
        </p:spPr>
        <p:txBody>
          <a:bodyPr/>
          <a:lstStyle/>
          <a:p>
            <a:pPr marL="0" indent="0" algn="ctr">
              <a:buNone/>
            </a:pPr>
            <a:r>
              <a:rPr lang="en-US" sz="5400" dirty="0">
                <a:solidFill>
                  <a:srgbClr val="006600"/>
                </a:solidFill>
              </a:rPr>
              <a:t>   </a:t>
            </a:r>
            <a:r>
              <a:rPr lang="en-US" sz="6000" dirty="0">
                <a:solidFill>
                  <a:srgbClr val="006600"/>
                </a:solidFill>
                <a:latin typeface="Arial Black" pitchFamily="34" charset="0"/>
              </a:rPr>
              <a:t>DUAL</a:t>
            </a:r>
            <a:r>
              <a:rPr lang="en-US" sz="5400" dirty="0">
                <a:solidFill>
                  <a:srgbClr val="006600"/>
                </a:solidFill>
                <a:latin typeface="Arial Black" pitchFamily="34" charset="0"/>
              </a:rPr>
              <a:t>      </a:t>
            </a:r>
          </a:p>
          <a:p>
            <a:pPr marL="0" indent="0" algn="ctr">
              <a:buNone/>
            </a:pPr>
            <a:r>
              <a:rPr lang="en-US" sz="5400" dirty="0">
                <a:solidFill>
                  <a:srgbClr val="006600"/>
                </a:solidFill>
                <a:latin typeface="Arial Black" pitchFamily="34" charset="0"/>
              </a:rPr>
              <a:t>  </a:t>
            </a:r>
            <a:r>
              <a:rPr lang="en-US" sz="6000" dirty="0">
                <a:solidFill>
                  <a:srgbClr val="006600"/>
                </a:solidFill>
                <a:latin typeface="Arial Black" pitchFamily="34" charset="0"/>
              </a:rPr>
              <a:t>ENROLLMENT</a:t>
            </a:r>
            <a:endParaRPr lang="en-US" sz="5400" dirty="0">
              <a:solidFill>
                <a:srgbClr val="006600"/>
              </a:solidFill>
              <a:latin typeface="Arial Black" pitchFamily="34" charset="0"/>
            </a:endParaRPr>
          </a:p>
        </p:txBody>
      </p:sp>
      <p:pic>
        <p:nvPicPr>
          <p:cNvPr id="2" name="Picture 1" descr="Pensacola State College - Branding - - Google Chrome"/>
          <p:cNvPicPr>
            <a:picLocks noChangeAspect="1"/>
          </p:cNvPicPr>
          <p:nvPr/>
        </p:nvPicPr>
        <p:blipFill rotWithShape="1">
          <a:blip r:embed="rId2">
            <a:extLst>
              <a:ext uri="{28A0092B-C50C-407E-A947-70E740481C1C}">
                <a14:useLocalDpi xmlns:a14="http://schemas.microsoft.com/office/drawing/2010/main" val="0"/>
              </a:ext>
            </a:extLst>
          </a:blip>
          <a:srcRect l="20565" t="18295" r="67634" b="66168"/>
          <a:stretch/>
        </p:blipFill>
        <p:spPr>
          <a:xfrm>
            <a:off x="3587250" y="421786"/>
            <a:ext cx="2279634" cy="1805651"/>
          </a:xfrm>
          <a:prstGeom prst="rect">
            <a:avLst/>
          </a:prstGeom>
        </p:spPr>
      </p:pic>
    </p:spTree>
    <p:extLst>
      <p:ext uri="{BB962C8B-B14F-4D97-AF65-F5344CB8AC3E}">
        <p14:creationId xmlns:p14="http://schemas.microsoft.com/office/powerpoint/2010/main" val="2623995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863366" y="381573"/>
            <a:ext cx="5880097" cy="965772"/>
          </a:xfrm>
        </p:spPr>
        <p:txBody>
          <a:bodyPr>
            <a:noAutofit/>
          </a:bodyPr>
          <a:lstStyle/>
          <a:p>
            <a:pPr lvl="0"/>
            <a:r>
              <a:rPr lang="en-US" dirty="0">
                <a:solidFill>
                  <a:srgbClr val="006600"/>
                </a:solidFill>
                <a:latin typeface="Arial Black" pitchFamily="34" charset="0"/>
              </a:rPr>
              <a:t>Student Expectations</a:t>
            </a:r>
            <a:br>
              <a:rPr lang="en-US" dirty="0">
                <a:solidFill>
                  <a:srgbClr val="006600"/>
                </a:solidFill>
                <a:latin typeface="Arial Black" pitchFamily="34" charset="0"/>
              </a:rPr>
            </a:br>
            <a:endParaRPr lang="en-US" dirty="0">
              <a:solidFill>
                <a:srgbClr val="006600"/>
              </a:solidFill>
              <a:latin typeface="Arial Black" pitchFamily="34" charset="0"/>
            </a:endParaRPr>
          </a:p>
        </p:txBody>
      </p:sp>
      <p:sp>
        <p:nvSpPr>
          <p:cNvPr id="3" name="Content Placeholder 2"/>
          <p:cNvSpPr>
            <a:spLocks noGrp="1"/>
          </p:cNvSpPr>
          <p:nvPr>
            <p:ph idx="1"/>
          </p:nvPr>
        </p:nvSpPr>
        <p:spPr>
          <a:xfrm>
            <a:off x="370114" y="1038302"/>
            <a:ext cx="9209315" cy="5656412"/>
          </a:xfrm>
        </p:spPr>
        <p:txBody>
          <a:bodyPr anchor="t">
            <a:noAutofit/>
          </a:bodyPr>
          <a:lstStyle/>
          <a:p>
            <a:pPr marL="403225" lvl="1" indent="-342900">
              <a:spcBef>
                <a:spcPts val="0"/>
              </a:spcBef>
              <a:buClr>
                <a:schemeClr val="accent2"/>
              </a:buClr>
              <a:buFont typeface="Wingdings" panose="05000000000000000000" pitchFamily="2" charset="2"/>
              <a:buChar char="Ø"/>
            </a:pPr>
            <a:r>
              <a:rPr lang="en-US" sz="2000" dirty="0">
                <a:latin typeface="Arial" panose="020B0604020202020204" pitchFamily="34" charset="0"/>
                <a:cs typeface="Arial" pitchFamily="34" charset="0"/>
              </a:rPr>
              <a:t>Log into your PSC Spyglass and Pirate Email regularly. </a:t>
            </a:r>
          </a:p>
          <a:p>
            <a:pPr marL="60325" lvl="1" indent="0">
              <a:lnSpc>
                <a:spcPts val="2900"/>
              </a:lnSpc>
              <a:spcBef>
                <a:spcPts val="0"/>
              </a:spcBef>
              <a:buClr>
                <a:schemeClr val="accent2"/>
              </a:buClr>
              <a:buNone/>
              <a:tabLst>
                <a:tab pos="685800" algn="l"/>
              </a:tabLst>
            </a:pPr>
            <a:r>
              <a:rPr lang="en-US" dirty="0">
                <a:latin typeface="Arial" pitchFamily="34" charset="0"/>
                <a:cs typeface="Arial" pitchFamily="34" charset="0"/>
              </a:rPr>
              <a:t>	When first logging in, the student’s social can be used for Student ID and the default PIN is 	the student’s birth month and last two digits of the birth year (4 digits).  </a:t>
            </a:r>
          </a:p>
          <a:p>
            <a:pPr marL="60325" lvl="1" indent="0">
              <a:lnSpc>
                <a:spcPts val="2900"/>
              </a:lnSpc>
              <a:spcBef>
                <a:spcPts val="0"/>
              </a:spcBef>
              <a:buClr>
                <a:schemeClr val="accent2"/>
              </a:buClr>
              <a:buNone/>
              <a:tabLst>
                <a:tab pos="685800" algn="l"/>
              </a:tabLst>
            </a:pPr>
            <a:r>
              <a:rPr lang="en-US" dirty="0">
                <a:latin typeface="Arial" pitchFamily="34" charset="0"/>
                <a:cs typeface="Arial" pitchFamily="34" charset="0"/>
              </a:rPr>
              <a:t>	Pirate Email address can be found in Spyglass. If student has issues signing into Dynamic 	Forms, they should log into their Spyglass and Pirate Email first and try again. </a:t>
            </a:r>
          </a:p>
          <a:p>
            <a:pPr marL="60325" lvl="1" indent="0">
              <a:lnSpc>
                <a:spcPts val="1700"/>
              </a:lnSpc>
              <a:spcBef>
                <a:spcPts val="0"/>
              </a:spcBef>
              <a:buClr>
                <a:schemeClr val="accent2"/>
              </a:buClr>
              <a:buNone/>
            </a:pPr>
            <a:endParaRPr lang="en-US" sz="2000" dirty="0">
              <a:latin typeface="Arial" pitchFamily="34" charset="0"/>
              <a:cs typeface="Arial" pitchFamily="34" charset="0"/>
            </a:endParaRPr>
          </a:p>
          <a:p>
            <a:pPr marL="403225" lvl="1" indent="-342900">
              <a:lnSpc>
                <a:spcPts val="3100"/>
              </a:lnSpc>
              <a:spcBef>
                <a:spcPts val="0"/>
              </a:spcBef>
              <a:spcAft>
                <a:spcPts val="600"/>
              </a:spcAft>
              <a:buClr>
                <a:schemeClr val="accent2"/>
              </a:buClr>
              <a:buFont typeface="Wingdings" panose="05000000000000000000" pitchFamily="2" charset="2"/>
              <a:buChar char="Ø"/>
            </a:pPr>
            <a:r>
              <a:rPr lang="en-US" sz="2000" dirty="0">
                <a:latin typeface="Arial" pitchFamily="34" charset="0"/>
                <a:cs typeface="Arial" pitchFamily="34" charset="0"/>
              </a:rPr>
              <a:t>Obtain a student ID and parking decal for on campus courses.</a:t>
            </a:r>
          </a:p>
          <a:p>
            <a:pPr marL="403225" lvl="1" indent="-342900">
              <a:lnSpc>
                <a:spcPts val="3100"/>
              </a:lnSpc>
              <a:spcBef>
                <a:spcPts val="0"/>
              </a:spcBef>
              <a:spcAft>
                <a:spcPts val="600"/>
              </a:spcAft>
              <a:buClr>
                <a:schemeClr val="accent2"/>
              </a:buClr>
              <a:buFont typeface="Wingdings" panose="05000000000000000000" pitchFamily="2" charset="2"/>
              <a:buChar char="Ø"/>
            </a:pPr>
            <a:r>
              <a:rPr lang="en-US" sz="2000" dirty="0">
                <a:latin typeface="Arial" pitchFamily="34" charset="0"/>
                <a:cs typeface="Arial" pitchFamily="34" charset="0"/>
              </a:rPr>
              <a:t>Attend every class. Be punctual and do not leave class early.</a:t>
            </a:r>
          </a:p>
          <a:p>
            <a:pPr marL="403225" lvl="1" indent="-342900">
              <a:lnSpc>
                <a:spcPts val="3100"/>
              </a:lnSpc>
              <a:spcAft>
                <a:spcPts val="600"/>
              </a:spcAft>
              <a:buClr>
                <a:schemeClr val="accent2"/>
              </a:buClr>
              <a:buFont typeface="Wingdings" panose="05000000000000000000" pitchFamily="2" charset="2"/>
              <a:buChar char="Ø"/>
            </a:pPr>
            <a:r>
              <a:rPr lang="en-US" sz="2000" dirty="0">
                <a:latin typeface="Arial" pitchFamily="34" charset="0"/>
                <a:cs typeface="Arial" pitchFamily="34" charset="0"/>
              </a:rPr>
              <a:t>Wear appropriate attire to class</a:t>
            </a:r>
          </a:p>
          <a:p>
            <a:pPr indent="-288925">
              <a:buClr>
                <a:schemeClr val="accent2"/>
              </a:buClr>
              <a:buFont typeface="Wingdings" panose="05000000000000000000" pitchFamily="2" charset="2"/>
              <a:buChar char="Ø"/>
            </a:pPr>
            <a:r>
              <a:rPr lang="en-US" sz="2000" dirty="0">
                <a:latin typeface="Arial" pitchFamily="34" charset="0"/>
                <a:cs typeface="Arial" pitchFamily="34" charset="0"/>
              </a:rPr>
              <a:t>Complete Online Orientation </a:t>
            </a:r>
            <a:r>
              <a:rPr lang="en-US" u="sng" dirty="0">
                <a:hlinkClick r:id="rId2"/>
              </a:rPr>
              <a:t>https://pensacolastate.goorientation.com/</a:t>
            </a:r>
            <a:r>
              <a:rPr lang="en-US" sz="2000" b="1" dirty="0">
                <a:latin typeface="Arial" panose="020B0604020202020204" pitchFamily="34" charset="0"/>
                <a:cs typeface="Arial" panose="020B0604020202020204" pitchFamily="34" charset="0"/>
              </a:rPr>
              <a:t>	</a:t>
            </a:r>
            <a:endParaRPr lang="en-US" sz="2000" dirty="0">
              <a:latin typeface="Arial" pitchFamily="34" charset="0"/>
              <a:cs typeface="Arial" pitchFamily="34" charset="0"/>
            </a:endParaRPr>
          </a:p>
          <a:p>
            <a:pPr marL="403225" lvl="1" indent="-342900">
              <a:lnSpc>
                <a:spcPts val="3100"/>
              </a:lnSpc>
              <a:spcAft>
                <a:spcPts val="600"/>
              </a:spcAft>
              <a:buClr>
                <a:schemeClr val="accent2"/>
              </a:buClr>
              <a:buFont typeface="Wingdings" panose="05000000000000000000" pitchFamily="2" charset="2"/>
              <a:buChar char="Ø"/>
            </a:pPr>
            <a:r>
              <a:rPr lang="en-US" sz="2000" dirty="0">
                <a:latin typeface="Arial" pitchFamily="34" charset="0"/>
                <a:cs typeface="Arial" pitchFamily="34" charset="0"/>
              </a:rPr>
              <a:t>Be respectful and do not use cell phones during class. </a:t>
            </a:r>
          </a:p>
          <a:p>
            <a:pPr marL="403225" lvl="1" indent="-342900">
              <a:lnSpc>
                <a:spcPts val="3100"/>
              </a:lnSpc>
              <a:spcBef>
                <a:spcPts val="0"/>
              </a:spcBef>
              <a:buClr>
                <a:schemeClr val="accent2"/>
              </a:buClr>
              <a:buFont typeface="Wingdings" panose="05000000000000000000" pitchFamily="2" charset="2"/>
              <a:buChar char="Ø"/>
            </a:pPr>
            <a:r>
              <a:rPr lang="en-US" sz="2000" dirty="0">
                <a:latin typeface="Arial" pitchFamily="34" charset="0"/>
                <a:cs typeface="Arial" pitchFamily="34" charset="0"/>
              </a:rPr>
              <a:t>Review the college catalog for more information on student responsibilities  </a:t>
            </a:r>
            <a:r>
              <a:rPr lang="en-US" sz="2000" dirty="0">
                <a:latin typeface="Arial" panose="020B0604020202020204" pitchFamily="34" charset="0"/>
                <a:cs typeface="Arial" panose="020B0604020202020204" pitchFamily="34" charset="0"/>
                <a:hlinkClick r:id="rId3"/>
              </a:rPr>
              <a:t>http://pensacolastate.smartcatalogiq.com/en/2018-2019/Catalog</a:t>
            </a:r>
            <a:endParaRPr lang="en-US" sz="2000" dirty="0">
              <a:latin typeface="Arial" panose="020B0604020202020204" pitchFamily="34" charset="0"/>
              <a:cs typeface="Arial" panose="020B0604020202020204" pitchFamily="34" charset="0"/>
            </a:endParaRPr>
          </a:p>
          <a:p>
            <a:pPr marL="0" lvl="1" indent="0">
              <a:spcAft>
                <a:spcPts val="600"/>
              </a:spcAft>
              <a:buClr>
                <a:schemeClr val="accent2"/>
              </a:buClr>
              <a:buNone/>
            </a:pPr>
            <a:endParaRPr lang="en-US" sz="2000" dirty="0"/>
          </a:p>
          <a:p>
            <a:pPr marL="285750" lvl="1">
              <a:spcAft>
                <a:spcPts val="600"/>
              </a:spcAft>
              <a:buFont typeface="Arial" panose="020B0604020202020204" pitchFamily="34" charset="0"/>
              <a:buChar char="•"/>
            </a:pPr>
            <a:endParaRPr lang="en-US" sz="2300" dirty="0"/>
          </a:p>
        </p:txBody>
      </p:sp>
    </p:spTree>
    <p:extLst>
      <p:ext uri="{BB962C8B-B14F-4D97-AF65-F5344CB8AC3E}">
        <p14:creationId xmlns:p14="http://schemas.microsoft.com/office/powerpoint/2010/main" val="1057936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p:cNvSpPr txBox="1">
            <a:spLocks/>
          </p:cNvSpPr>
          <p:nvPr/>
        </p:nvSpPr>
        <p:spPr>
          <a:xfrm>
            <a:off x="1309283" y="513465"/>
            <a:ext cx="6441346" cy="869021"/>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solidFill>
                  <a:srgbClr val="006600"/>
                </a:solidFill>
                <a:latin typeface="Arial Black" pitchFamily="34" charset="0"/>
              </a:rPr>
              <a:t>TIPS</a:t>
            </a:r>
          </a:p>
        </p:txBody>
      </p:sp>
      <p:sp>
        <p:nvSpPr>
          <p:cNvPr id="2" name="Content Placeholder 1"/>
          <p:cNvSpPr>
            <a:spLocks noGrp="1"/>
          </p:cNvSpPr>
          <p:nvPr>
            <p:ph idx="1"/>
          </p:nvPr>
        </p:nvSpPr>
        <p:spPr>
          <a:xfrm>
            <a:off x="348344" y="1382486"/>
            <a:ext cx="9318170" cy="1199587"/>
          </a:xfrm>
        </p:spPr>
        <p:txBody>
          <a:bodyPr>
            <a:normAutofit fontScale="92500"/>
          </a:bodyPr>
          <a:lstStyle/>
          <a:p>
            <a:pPr>
              <a:buClr>
                <a:schemeClr val="accent2"/>
              </a:buClr>
              <a:buFont typeface="Wingdings" panose="05000000000000000000" pitchFamily="2" charset="2"/>
              <a:buChar char="Ø"/>
            </a:pPr>
            <a:r>
              <a:rPr lang="en-US" sz="2000" dirty="0">
                <a:latin typeface="Arial" panose="020B0604020202020204" pitchFamily="34" charset="0"/>
                <a:cs typeface="Arial" panose="020B0604020202020204" pitchFamily="34" charset="0"/>
              </a:rPr>
              <a:t>The PERT test may be taken every 30 days and can be scheduled online on the PSC website: </a:t>
            </a:r>
          </a:p>
          <a:p>
            <a:pPr marL="0" indent="0">
              <a:buClr>
                <a:schemeClr val="accent2"/>
              </a:buClr>
              <a:buNone/>
            </a:pPr>
            <a:r>
              <a:rPr lang="en-US" sz="20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hlinkClick r:id="rId2"/>
              </a:rPr>
              <a:t>http://www.pensacolastate.edu/current-students/student-services/testing-center</a:t>
            </a:r>
            <a:endParaRPr lang="en-US" sz="2000" dirty="0">
              <a:latin typeface="Arial" pitchFamily="34" charset="0"/>
              <a:cs typeface="Arial" pitchFamily="34" charset="0"/>
            </a:endParaRPr>
          </a:p>
          <a:p>
            <a:pPr marL="0" indent="0">
              <a:buClr>
                <a:schemeClr val="accent2"/>
              </a:buClr>
              <a:buNone/>
            </a:pPr>
            <a:endParaRPr lang="en-US" sz="2000" dirty="0">
              <a:latin typeface="Arial" pitchFamily="34" charset="0"/>
              <a:cs typeface="Arial" pitchFamily="34" charset="0"/>
            </a:endParaRPr>
          </a:p>
          <a:p>
            <a:endParaRPr lang="en-US" sz="2400" dirty="0">
              <a:latin typeface="Arial" pitchFamily="34" charset="0"/>
              <a:cs typeface="Arial" pitchFamily="34" charset="0"/>
            </a:endParaRPr>
          </a:p>
          <a:p>
            <a:endParaRPr lang="en-US" sz="2400" dirty="0">
              <a:latin typeface="Arial" pitchFamily="34" charset="0"/>
              <a:cs typeface="Arial" pitchFamily="34" charset="0"/>
            </a:endParaRPr>
          </a:p>
        </p:txBody>
      </p:sp>
      <p:sp>
        <p:nvSpPr>
          <p:cNvPr id="6" name="Content Placeholder 2"/>
          <p:cNvSpPr txBox="1">
            <a:spLocks/>
          </p:cNvSpPr>
          <p:nvPr/>
        </p:nvSpPr>
        <p:spPr>
          <a:xfrm>
            <a:off x="348344" y="2582073"/>
            <a:ext cx="9024257" cy="4067780"/>
          </a:xfrm>
          <a:prstGeom prst="rect">
            <a:avLst/>
          </a:prstGeom>
        </p:spPr>
        <p:txBody>
          <a:bodyPr vert="horz" wrap="square" lIns="91440" tIns="45720" rIns="91440" bIns="45720" rtlCol="0" anchor="ctr" anchorCtr="1">
            <a:sp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Aft>
                <a:spcPts val="600"/>
              </a:spcAft>
              <a:buClr>
                <a:schemeClr val="accent2"/>
              </a:buClr>
              <a:buFont typeface="Wingdings" panose="05000000000000000000" pitchFamily="2" charset="2"/>
              <a:buChar char="Ø"/>
            </a:pPr>
            <a:r>
              <a:rPr lang="en-US" sz="2000" dirty="0">
                <a:latin typeface="Arial" panose="020B0604020202020204" pitchFamily="34" charset="0"/>
                <a:cs typeface="Arial" pitchFamily="34" charset="0"/>
              </a:rPr>
              <a:t>FERPA the </a:t>
            </a:r>
            <a:r>
              <a:rPr lang="en-US" sz="2000" b="1" dirty="0">
                <a:latin typeface="Arial" pitchFamily="34" charset="0"/>
                <a:cs typeface="Arial" pitchFamily="34" charset="0"/>
              </a:rPr>
              <a:t>Family Educational Rights and Privacy Act </a:t>
            </a:r>
            <a:r>
              <a:rPr lang="en-US" sz="2000" dirty="0">
                <a:latin typeface="Arial" pitchFamily="34" charset="0"/>
                <a:cs typeface="Arial" pitchFamily="34" charset="0"/>
              </a:rPr>
              <a:t>does not allow college employees to discuss your student’s educational progress with you. The high school guidance counselor receives reports regarding student progress during the semester and may be contacted for that information.</a:t>
            </a:r>
          </a:p>
          <a:p>
            <a:pPr>
              <a:buClr>
                <a:schemeClr val="accent2"/>
              </a:buClr>
              <a:buFont typeface="Wingdings" panose="05000000000000000000" pitchFamily="2" charset="2"/>
              <a:buChar char="Ø"/>
            </a:pPr>
            <a:r>
              <a:rPr lang="en-US" sz="2000" dirty="0">
                <a:latin typeface="Arial" pitchFamily="34" charset="0"/>
                <a:cs typeface="Arial" pitchFamily="34" charset="0"/>
              </a:rPr>
              <a:t>We encourage parents to review the syllabus with their student to assure an understanding of the assignments and the expectations with regard to attendance, punctuality, timeliness of turning in assignments, etc. </a:t>
            </a:r>
          </a:p>
          <a:p>
            <a:pPr>
              <a:buClr>
                <a:schemeClr val="accent2"/>
              </a:buClr>
              <a:buFont typeface="Wingdings" panose="05000000000000000000" pitchFamily="2" charset="2"/>
              <a:buChar char="Ø"/>
            </a:pPr>
            <a:r>
              <a:rPr lang="en-US" sz="2000" dirty="0">
                <a:latin typeface="Arial" pitchFamily="34" charset="0"/>
                <a:cs typeface="Arial" pitchFamily="34" charset="0"/>
              </a:rPr>
              <a:t>Dual Enrollment credits transfer to any Florida public college or university and most regionally accredited out-of-state universities.  </a:t>
            </a:r>
          </a:p>
          <a:p>
            <a:pPr>
              <a:buClr>
                <a:schemeClr val="accent2"/>
              </a:buClr>
              <a:buFont typeface="Wingdings" panose="05000000000000000000" pitchFamily="2" charset="2"/>
              <a:buChar char="Ø"/>
            </a:pPr>
            <a:r>
              <a:rPr lang="en-US" sz="2000" dirty="0">
                <a:latin typeface="Arial" pitchFamily="34" charset="0"/>
                <a:cs typeface="Arial" pitchFamily="34" charset="0"/>
              </a:rPr>
              <a:t>Grades earned will be a permanent part of the student’s record. </a:t>
            </a:r>
          </a:p>
          <a:p>
            <a:pPr>
              <a:buClr>
                <a:schemeClr val="accent2"/>
              </a:buClr>
              <a:buFont typeface="Wingdings" panose="05000000000000000000" pitchFamily="2" charset="2"/>
              <a:buChar char="Ø"/>
            </a:pPr>
            <a:r>
              <a:rPr lang="en-US" sz="2000" dirty="0">
                <a:latin typeface="Arial" pitchFamily="34" charset="0"/>
                <a:cs typeface="Arial" pitchFamily="34" charset="0"/>
              </a:rPr>
              <a:t>Course material is not modified to accommodate a student’s age.</a:t>
            </a:r>
          </a:p>
        </p:txBody>
      </p:sp>
    </p:spTree>
    <p:extLst>
      <p:ext uri="{BB962C8B-B14F-4D97-AF65-F5344CB8AC3E}">
        <p14:creationId xmlns:p14="http://schemas.microsoft.com/office/powerpoint/2010/main" val="616576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71035" y="369333"/>
            <a:ext cx="6934200" cy="913533"/>
          </a:xfrm>
        </p:spPr>
        <p:txBody>
          <a:bodyPr anchor="t" anchorCtr="1"/>
          <a:lstStyle/>
          <a:p>
            <a:pPr algn="r"/>
            <a:r>
              <a:rPr lang="en-US" sz="2600" dirty="0">
                <a:solidFill>
                  <a:srgbClr val="006600"/>
                </a:solidFill>
                <a:latin typeface="Arial Black" pitchFamily="34" charset="0"/>
              </a:rPr>
              <a:t>	</a:t>
            </a:r>
            <a:r>
              <a:rPr lang="en-US" dirty="0">
                <a:solidFill>
                  <a:srgbClr val="006600"/>
                </a:solidFill>
                <a:latin typeface="Arial Black" pitchFamily="34" charset="0"/>
              </a:rPr>
              <a:t>More Information</a:t>
            </a:r>
          </a:p>
        </p:txBody>
      </p:sp>
      <p:sp>
        <p:nvSpPr>
          <p:cNvPr id="3" name="Content Placeholder 2"/>
          <p:cNvSpPr>
            <a:spLocks noGrp="1"/>
          </p:cNvSpPr>
          <p:nvPr>
            <p:ph idx="1"/>
          </p:nvPr>
        </p:nvSpPr>
        <p:spPr>
          <a:xfrm>
            <a:off x="326571" y="1284269"/>
            <a:ext cx="9165772" cy="5100201"/>
          </a:xfrm>
        </p:spPr>
        <p:txBody>
          <a:bodyPr anchor="t">
            <a:noAutofit/>
          </a:bodyPr>
          <a:lstStyle/>
          <a:p>
            <a:pPr marL="0" indent="0" algn="ctr">
              <a:spcBef>
                <a:spcPts val="0"/>
              </a:spcBef>
              <a:buNone/>
            </a:pPr>
            <a:r>
              <a:rPr lang="en-US" sz="2000" dirty="0">
                <a:latin typeface="Arial" panose="020B0604020202020204" pitchFamily="34" charset="0"/>
                <a:cs typeface="Arial" pitchFamily="34" charset="0"/>
              </a:rPr>
              <a:t>Dual Enrollment services are provided by the PSC Advising Department</a:t>
            </a:r>
          </a:p>
          <a:p>
            <a:pPr marL="0" indent="0">
              <a:spcBef>
                <a:spcPts val="0"/>
              </a:spcBef>
              <a:buNone/>
            </a:pPr>
            <a:endParaRPr lang="en-US" sz="2400" dirty="0">
              <a:latin typeface="Arial" pitchFamily="34" charset="0"/>
              <a:cs typeface="Arial" pitchFamily="34" charset="0"/>
            </a:endParaRPr>
          </a:p>
          <a:p>
            <a:pPr marL="0" indent="0" algn="ctr">
              <a:spcBef>
                <a:spcPts val="0"/>
              </a:spcBef>
              <a:buNone/>
            </a:pPr>
            <a:r>
              <a:rPr lang="en-US" sz="2400" dirty="0">
                <a:latin typeface="Arial" pitchFamily="34" charset="0"/>
                <a:cs typeface="Arial" pitchFamily="34" charset="0"/>
              </a:rPr>
              <a:t>	South Santa Rosa Center 850-471-4630.</a:t>
            </a:r>
          </a:p>
          <a:p>
            <a:pPr marL="0" indent="0" algn="ctr">
              <a:spcBef>
                <a:spcPts val="600"/>
              </a:spcBef>
              <a:buNone/>
            </a:pPr>
            <a:r>
              <a:rPr lang="en-US" sz="2400" dirty="0">
                <a:latin typeface="Arial" pitchFamily="34" charset="0"/>
                <a:cs typeface="Arial" pitchFamily="34" charset="0"/>
              </a:rPr>
              <a:t>	Milton Campus 850-484-4410</a:t>
            </a:r>
          </a:p>
          <a:p>
            <a:pPr marL="0" indent="0" algn="ctr">
              <a:spcBef>
                <a:spcPts val="600"/>
              </a:spcBef>
              <a:buNone/>
            </a:pPr>
            <a:r>
              <a:rPr lang="en-US" sz="2400" dirty="0">
                <a:latin typeface="Arial" pitchFamily="34" charset="0"/>
                <a:cs typeface="Arial" pitchFamily="34" charset="0"/>
              </a:rPr>
              <a:t>	Pensacola Campus 850-484-1630</a:t>
            </a:r>
          </a:p>
          <a:p>
            <a:pPr marL="0" indent="0" algn="ctr">
              <a:spcBef>
                <a:spcPts val="600"/>
              </a:spcBef>
              <a:buNone/>
            </a:pPr>
            <a:r>
              <a:rPr lang="en-US" sz="2400" dirty="0">
                <a:latin typeface="Arial" pitchFamily="34" charset="0"/>
                <a:cs typeface="Arial" pitchFamily="34" charset="0"/>
              </a:rPr>
              <a:t>	Warrington Campus 850-484-2200</a:t>
            </a:r>
          </a:p>
          <a:p>
            <a:pPr marL="0" indent="0" algn="ctr">
              <a:spcBef>
                <a:spcPts val="600"/>
              </a:spcBef>
              <a:buNone/>
            </a:pPr>
            <a:r>
              <a:rPr lang="en-US" sz="2400" dirty="0">
                <a:latin typeface="Arial" pitchFamily="34" charset="0"/>
                <a:cs typeface="Arial" pitchFamily="34" charset="0"/>
              </a:rPr>
              <a:t>For more information on Dual Enrollment, refer to the Florida Department of Education’s Dual Enrollment FAQ’s:</a:t>
            </a:r>
          </a:p>
          <a:p>
            <a:pPr marL="0" lvl="0" indent="0" algn="ctr">
              <a:spcBef>
                <a:spcPts val="0"/>
              </a:spcBef>
              <a:buNone/>
            </a:pPr>
            <a:r>
              <a:rPr lang="en-US" sz="2800" dirty="0">
                <a:solidFill>
                  <a:prstClr val="black"/>
                </a:solidFill>
                <a:latin typeface="Arial" panose="020B0604020202020204" pitchFamily="34" charset="0"/>
                <a:cs typeface="Arial" pitchFamily="34" charset="0"/>
              </a:rPr>
              <a:t>	</a:t>
            </a:r>
            <a:r>
              <a:rPr lang="en-US" sz="2400" dirty="0">
                <a:latin typeface="Arial" panose="020B0604020202020204" pitchFamily="34" charset="0"/>
                <a:cs typeface="Arial" panose="020B0604020202020204" pitchFamily="34" charset="0"/>
                <a:hlinkClick r:id="rId2"/>
              </a:rPr>
              <a:t>http://www.fldoe.org/core/fileparse.php/7480/urlt/0082773-dualenrollmentfaq.pdf</a:t>
            </a:r>
            <a:endParaRPr lang="en-US" sz="2400" b="1" u="sng" dirty="0">
              <a:solidFill>
                <a:srgbClr val="006600"/>
              </a:solidFill>
              <a:latin typeface="Arial" panose="020B0604020202020204" pitchFamily="34" charset="0"/>
              <a:cs typeface="Arial" pitchFamily="34" charset="0"/>
            </a:endParaRPr>
          </a:p>
          <a:p>
            <a:pPr marL="0" indent="0" algn="ctr">
              <a:spcBef>
                <a:spcPts val="600"/>
              </a:spcBef>
              <a:buNone/>
            </a:pPr>
            <a:r>
              <a:rPr lang="en-US" sz="800" dirty="0">
                <a:latin typeface="Arial" panose="020B0604020202020204" pitchFamily="34" charset="0"/>
                <a:cs typeface="Arial" panose="020B0604020202020204" pitchFamily="34" charset="0"/>
              </a:rPr>
              <a:t>Dual Enrollment students who need reasonable accommodations for a disability should contact PSC’s Student Resource Center for ADA Services.  At the collegiate level it is the responsibility of the student to initiate contact to request services.  Students must register with the ADA office and present current documentation of their disability.  Documentation requirements in college may be different than the documents required by high schools, so students should contact the ADA office to discuss specific documentation requirements.  For more information, contact the Student Resource Center for ADA Services on the Pensacola Campus, Bldg. 6, Room 603, or by phone at 850.484.1637 (Voice/TDD/TTY).</a:t>
            </a:r>
          </a:p>
          <a:p>
            <a:pPr marL="0" indent="0" algn="ctr">
              <a:spcBef>
                <a:spcPts val="600"/>
              </a:spcBef>
              <a:buNone/>
            </a:pPr>
            <a:r>
              <a:rPr lang="en-US" sz="800" dirty="0">
                <a:latin typeface="Arial" panose="020B0604020202020204" pitchFamily="34" charset="0"/>
                <a:cs typeface="Arial" panose="020B0604020202020204" pitchFamily="34" charset="0"/>
              </a:rPr>
              <a:t>Pensacola State College does not discriminate against any person on the basis of race, ethnicity, national origin, color, gender/sex, age, religion, marital status, pregnancy, disability, sexual orientation, gender identity or genetic information in its educational programs, activities or employment. For inquiries regarding Title IX and the college’s nondiscrimination policies, contact the Associate Vice President for Institutional Diversity/Title IX Officer at (850) 484-1759, Pensacola State College, 1000 College Blvd., Pensacola, Florida 32504. </a:t>
            </a:r>
          </a:p>
          <a:p>
            <a:pPr marL="0" indent="0" algn="ctr">
              <a:spcBef>
                <a:spcPts val="600"/>
              </a:spcBef>
              <a:buNone/>
            </a:pPr>
            <a:endParaRPr lang="en-US" sz="800" dirty="0">
              <a:latin typeface="Arial" panose="020B0604020202020204" pitchFamily="34" charset="0"/>
              <a:cs typeface="Arial" panose="020B0604020202020204" pitchFamily="34" charset="0"/>
            </a:endParaRPr>
          </a:p>
          <a:p>
            <a:pPr marL="0" indent="0" algn="just">
              <a:spcBef>
                <a:spcPts val="0"/>
              </a:spcBef>
              <a:buNone/>
            </a:pPr>
            <a:endParaRPr lang="en-US" sz="2400" u="sng" dirty="0">
              <a:latin typeface="Arial" panose="020B0604020202020204" pitchFamily="34" charset="0"/>
              <a:cs typeface="Arial" pitchFamily="34" charset="0"/>
            </a:endParaRPr>
          </a:p>
          <a:p>
            <a:pPr marL="0" indent="0" algn="just">
              <a:spcAft>
                <a:spcPts val="600"/>
              </a:spcAft>
              <a:buNone/>
            </a:pPr>
            <a:endParaRPr lang="en-US" sz="2400" dirty="0">
              <a:latin typeface="Arial" panose="020B0604020202020204" pitchFamily="34" charset="0"/>
              <a:cs typeface="Arial" pitchFamily="34" charset="0"/>
            </a:endParaRPr>
          </a:p>
        </p:txBody>
      </p:sp>
    </p:spTree>
    <p:extLst>
      <p:ext uri="{BB962C8B-B14F-4D97-AF65-F5344CB8AC3E}">
        <p14:creationId xmlns:p14="http://schemas.microsoft.com/office/powerpoint/2010/main" val="908517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descr="NBJEnglish - On the Record Defining Sel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64414" y="236306"/>
            <a:ext cx="6239667" cy="5938464"/>
          </a:xfrm>
          <a:prstGeom prst="rect">
            <a:avLst/>
          </a:prstGeom>
        </p:spPr>
      </p:pic>
    </p:spTree>
    <p:extLst>
      <p:ext uri="{BB962C8B-B14F-4D97-AF65-F5344CB8AC3E}">
        <p14:creationId xmlns:p14="http://schemas.microsoft.com/office/powerpoint/2010/main" val="641781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Ref idx="1001">
        <a:schemeClr val="bg1"/>
      </p:bgRef>
    </p:bg>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76943" y="1730829"/>
            <a:ext cx="8142376" cy="4496351"/>
          </a:xfrm>
          <a:prstGeom prst="rect">
            <a:avLst/>
          </a:prstGeom>
        </p:spPr>
        <p:txBody>
          <a:bodyPr>
            <a:noAutofit/>
          </a:bodyPr>
          <a:lstStyle/>
          <a:p>
            <a:pPr marL="0" indent="0">
              <a:lnSpc>
                <a:spcPts val="2800"/>
              </a:lnSpc>
              <a:spcBef>
                <a:spcPts val="0"/>
              </a:spcBef>
              <a:buNone/>
            </a:pPr>
            <a:r>
              <a:rPr lang="en-US" sz="2800" b="1" dirty="0">
                <a:ln w="12700" cmpd="sng">
                  <a:solidFill>
                    <a:schemeClr val="accent2"/>
                  </a:solidFill>
                  <a:prstDash val="solid"/>
                </a:ln>
                <a:solidFill>
                  <a:srgbClr val="006600"/>
                </a:solidFill>
                <a:latin typeface="Arial" pitchFamily="34" charset="0"/>
                <a:cs typeface="Arial" pitchFamily="34" charset="0"/>
              </a:rPr>
              <a:t>What?	 When?	 Where? </a:t>
            </a:r>
          </a:p>
          <a:p>
            <a:pPr marL="0" indent="0">
              <a:lnSpc>
                <a:spcPts val="2800"/>
              </a:lnSpc>
              <a:spcBef>
                <a:spcPts val="0"/>
              </a:spcBef>
              <a:buNone/>
            </a:pPr>
            <a:endParaRPr lang="en-US" sz="2800" b="1" dirty="0">
              <a:ln w="12700" cmpd="sng">
                <a:solidFill>
                  <a:schemeClr val="accent2"/>
                </a:solidFill>
                <a:prstDash val="solid"/>
              </a:ln>
              <a:solidFill>
                <a:srgbClr val="006600"/>
              </a:solidFill>
              <a:latin typeface="Arial" pitchFamily="34" charset="0"/>
              <a:cs typeface="Arial" pitchFamily="34" charset="0"/>
            </a:endParaRPr>
          </a:p>
          <a:p>
            <a:pPr marL="0" indent="0">
              <a:lnSpc>
                <a:spcPts val="2800"/>
              </a:lnSpc>
              <a:spcBef>
                <a:spcPts val="0"/>
              </a:spcBef>
              <a:buNone/>
            </a:pPr>
            <a:r>
              <a:rPr lang="en-US" sz="2800" b="1" dirty="0">
                <a:ln w="12700" cmpd="sng">
                  <a:solidFill>
                    <a:schemeClr val="accent2"/>
                  </a:solidFill>
                  <a:prstDash val="solid"/>
                </a:ln>
                <a:solidFill>
                  <a:srgbClr val="006600"/>
                </a:solidFill>
                <a:latin typeface="Arial" pitchFamily="34" charset="0"/>
                <a:cs typeface="Arial" pitchFamily="34" charset="0"/>
              </a:rPr>
              <a:t>Eligibility </a:t>
            </a:r>
          </a:p>
          <a:p>
            <a:pPr marL="342900" indent="-342900">
              <a:lnSpc>
                <a:spcPts val="2800"/>
              </a:lnSpc>
              <a:spcBef>
                <a:spcPts val="0"/>
              </a:spcBef>
              <a:buFont typeface="Arial" pitchFamily="34" charset="0"/>
              <a:buChar char="•"/>
            </a:pPr>
            <a:endParaRPr lang="en-US" sz="2800" b="1" dirty="0">
              <a:ln w="12700" cmpd="sng">
                <a:solidFill>
                  <a:schemeClr val="accent2"/>
                </a:solidFill>
                <a:prstDash val="solid"/>
              </a:ln>
              <a:solidFill>
                <a:srgbClr val="006600"/>
              </a:solidFill>
              <a:latin typeface="Arial" pitchFamily="34" charset="0"/>
              <a:cs typeface="Arial" pitchFamily="34" charset="0"/>
            </a:endParaRPr>
          </a:p>
          <a:p>
            <a:pPr marL="0" indent="0">
              <a:lnSpc>
                <a:spcPts val="2800"/>
              </a:lnSpc>
              <a:spcBef>
                <a:spcPts val="0"/>
              </a:spcBef>
              <a:buNone/>
            </a:pPr>
            <a:r>
              <a:rPr lang="en-US" sz="2800" b="1" dirty="0">
                <a:ln w="12700" cmpd="sng">
                  <a:solidFill>
                    <a:schemeClr val="accent2"/>
                  </a:solidFill>
                  <a:prstDash val="solid"/>
                </a:ln>
                <a:solidFill>
                  <a:srgbClr val="006600"/>
                </a:solidFill>
                <a:latin typeface="Arial" pitchFamily="34" charset="0"/>
                <a:cs typeface="Arial" pitchFamily="34" charset="0"/>
              </a:rPr>
              <a:t>Registration Guidelines</a:t>
            </a:r>
          </a:p>
          <a:p>
            <a:pPr marL="0" indent="0">
              <a:lnSpc>
                <a:spcPts val="2800"/>
              </a:lnSpc>
              <a:spcBef>
                <a:spcPts val="0"/>
              </a:spcBef>
              <a:buNone/>
            </a:pPr>
            <a:endParaRPr lang="en-US" sz="2800" b="1" dirty="0">
              <a:ln w="12700" cmpd="sng">
                <a:solidFill>
                  <a:schemeClr val="accent2"/>
                </a:solidFill>
                <a:prstDash val="solid"/>
              </a:ln>
              <a:solidFill>
                <a:srgbClr val="006600"/>
              </a:solidFill>
              <a:latin typeface="Arial" pitchFamily="34" charset="0"/>
              <a:cs typeface="Arial" pitchFamily="34" charset="0"/>
            </a:endParaRPr>
          </a:p>
          <a:p>
            <a:pPr marL="0" indent="0">
              <a:lnSpc>
                <a:spcPts val="2800"/>
              </a:lnSpc>
              <a:spcBef>
                <a:spcPts val="0"/>
              </a:spcBef>
              <a:buNone/>
            </a:pPr>
            <a:r>
              <a:rPr lang="en-US" sz="2800" b="1" dirty="0">
                <a:ln w="12700" cmpd="sng">
                  <a:solidFill>
                    <a:schemeClr val="accent2"/>
                  </a:solidFill>
                  <a:prstDash val="solid"/>
                </a:ln>
                <a:solidFill>
                  <a:srgbClr val="006600"/>
                </a:solidFill>
                <a:latin typeface="Arial" pitchFamily="34" charset="0"/>
                <a:cs typeface="Arial" pitchFamily="34" charset="0"/>
              </a:rPr>
              <a:t>Application/Registration Process</a:t>
            </a:r>
          </a:p>
          <a:p>
            <a:pPr marL="0" indent="0">
              <a:lnSpc>
                <a:spcPts val="2800"/>
              </a:lnSpc>
              <a:spcBef>
                <a:spcPts val="0"/>
              </a:spcBef>
              <a:buNone/>
            </a:pPr>
            <a:endParaRPr lang="en-US" sz="2800" b="1" dirty="0">
              <a:ln w="12700" cmpd="sng">
                <a:solidFill>
                  <a:schemeClr val="accent2"/>
                </a:solidFill>
                <a:prstDash val="solid"/>
              </a:ln>
              <a:solidFill>
                <a:srgbClr val="006600"/>
              </a:solidFill>
              <a:latin typeface="Arial" pitchFamily="34" charset="0"/>
              <a:cs typeface="Arial" pitchFamily="34" charset="0"/>
            </a:endParaRPr>
          </a:p>
          <a:p>
            <a:pPr marL="0" indent="0">
              <a:lnSpc>
                <a:spcPts val="2800"/>
              </a:lnSpc>
              <a:spcBef>
                <a:spcPts val="0"/>
              </a:spcBef>
              <a:buNone/>
            </a:pPr>
            <a:r>
              <a:rPr lang="en-US" sz="2800" b="1" dirty="0">
                <a:ln w="12700" cmpd="sng">
                  <a:solidFill>
                    <a:schemeClr val="accent2"/>
                  </a:solidFill>
                  <a:prstDash val="solid"/>
                </a:ln>
                <a:solidFill>
                  <a:srgbClr val="006600"/>
                </a:solidFill>
                <a:latin typeface="Arial" pitchFamily="34" charset="0"/>
                <a:cs typeface="Arial" pitchFamily="34" charset="0"/>
              </a:rPr>
              <a:t>Student Expectations</a:t>
            </a:r>
          </a:p>
          <a:p>
            <a:pPr marL="342900" indent="-342900">
              <a:lnSpc>
                <a:spcPts val="2800"/>
              </a:lnSpc>
              <a:spcBef>
                <a:spcPts val="0"/>
              </a:spcBef>
              <a:buFont typeface="Arial" pitchFamily="34" charset="0"/>
              <a:buChar char="•"/>
            </a:pPr>
            <a:endParaRPr lang="en-US" sz="2800" b="1" dirty="0">
              <a:ln w="12700" cmpd="sng">
                <a:solidFill>
                  <a:schemeClr val="accent2"/>
                </a:solidFill>
                <a:prstDash val="solid"/>
              </a:ln>
              <a:solidFill>
                <a:srgbClr val="006600"/>
              </a:solidFill>
              <a:latin typeface="Arial" pitchFamily="34" charset="0"/>
              <a:cs typeface="Arial" pitchFamily="34" charset="0"/>
            </a:endParaRPr>
          </a:p>
          <a:p>
            <a:pPr marL="0" indent="0">
              <a:lnSpc>
                <a:spcPts val="2800"/>
              </a:lnSpc>
              <a:spcBef>
                <a:spcPts val="0"/>
              </a:spcBef>
              <a:buNone/>
            </a:pPr>
            <a:r>
              <a:rPr lang="en-US" sz="2800" b="1" dirty="0">
                <a:ln w="12700" cmpd="sng">
                  <a:solidFill>
                    <a:schemeClr val="accent2"/>
                  </a:solidFill>
                  <a:prstDash val="solid"/>
                </a:ln>
                <a:solidFill>
                  <a:srgbClr val="006600"/>
                </a:solidFill>
                <a:latin typeface="Arial" pitchFamily="34" charset="0"/>
                <a:cs typeface="Arial" pitchFamily="34" charset="0"/>
              </a:rPr>
              <a:t>Tips</a:t>
            </a:r>
          </a:p>
        </p:txBody>
      </p:sp>
      <p:sp>
        <p:nvSpPr>
          <p:cNvPr id="2" name="Title 1"/>
          <p:cNvSpPr>
            <a:spLocks noGrp="1"/>
          </p:cNvSpPr>
          <p:nvPr>
            <p:ph type="ctrTitle" idx="4294967295"/>
          </p:nvPr>
        </p:nvSpPr>
        <p:spPr>
          <a:xfrm>
            <a:off x="2861177" y="389140"/>
            <a:ext cx="4349850" cy="960690"/>
          </a:xfrm>
          <a:prstGeom prst="rect">
            <a:avLst/>
          </a:prstGeom>
        </p:spPr>
        <p:txBody>
          <a:bodyPr anchor="ctr">
            <a:normAutofit/>
          </a:bodyPr>
          <a:lstStyle/>
          <a:p>
            <a:r>
              <a:rPr lang="en-US" dirty="0">
                <a:solidFill>
                  <a:srgbClr val="006600"/>
                </a:solidFill>
                <a:latin typeface="Arial Black" pitchFamily="34" charset="0"/>
              </a:rPr>
              <a:t>Dual Enrollment</a:t>
            </a:r>
          </a:p>
        </p:txBody>
      </p:sp>
      <p:pic>
        <p:nvPicPr>
          <p:cNvPr id="5" name="Picture 4" descr="Comprendre un texte : La première journée d'Inés en classe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8798" y="4864621"/>
            <a:ext cx="3319865" cy="1743558"/>
          </a:xfrm>
          <a:prstGeom prst="rect">
            <a:avLst/>
          </a:prstGeom>
        </p:spPr>
      </p:pic>
    </p:spTree>
    <p:extLst>
      <p:ext uri="{BB962C8B-B14F-4D97-AF65-F5344CB8AC3E}">
        <p14:creationId xmlns:p14="http://schemas.microsoft.com/office/powerpoint/2010/main" val="2608723255"/>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511627" y="1067857"/>
            <a:ext cx="8894475" cy="4801314"/>
          </a:xfrm>
          <a:prstGeom prst="rect">
            <a:avLst/>
          </a:prstGeom>
        </p:spPr>
        <p:txBody>
          <a:bodyPr wrap="square">
            <a:spAutoFit/>
          </a:bodyPr>
          <a:lstStyle/>
          <a:p>
            <a:pPr algn="ctr"/>
            <a:r>
              <a:rPr lang="en-US" b="1" dirty="0">
                <a:solidFill>
                  <a:schemeClr val="tx2"/>
                </a:solidFill>
                <a:latin typeface="Arial" panose="020B0604020202020204" pitchFamily="34" charset="0"/>
                <a:cs typeface="Arial" panose="020B0604020202020204" pitchFamily="34" charset="0"/>
              </a:rPr>
              <a:t>Dual Enrollment is a challenging acceleration program for students who wish to earn high school and college credit at the same time. </a:t>
            </a:r>
          </a:p>
          <a:p>
            <a:endParaRPr lang="en-US" dirty="0">
              <a:solidFill>
                <a:schemeClr val="tx2"/>
              </a:solidFill>
              <a:latin typeface="Arial" panose="020B0604020202020204" pitchFamily="34" charset="0"/>
              <a:cs typeface="Arial" panose="020B0604020202020204" pitchFamily="34" charset="0"/>
            </a:endParaRPr>
          </a:p>
          <a:p>
            <a:r>
              <a:rPr lang="en-US" dirty="0">
                <a:solidFill>
                  <a:schemeClr val="tx2"/>
                </a:solidFill>
                <a:latin typeface="Arial" panose="020B0604020202020204" pitchFamily="34" charset="0"/>
                <a:cs typeface="Arial" panose="020B0604020202020204" pitchFamily="34" charset="0"/>
              </a:rPr>
              <a:t>Dual Enrollment allows students to:</a:t>
            </a:r>
          </a:p>
          <a:p>
            <a:pPr marL="342900" indent="-342900">
              <a:buClr>
                <a:schemeClr val="accent2"/>
              </a:buClr>
              <a:buFont typeface="Wingdings" panose="05000000000000000000" pitchFamily="2" charset="2"/>
              <a:buChar char="Ø"/>
            </a:pPr>
            <a:r>
              <a:rPr lang="en-US" dirty="0">
                <a:solidFill>
                  <a:schemeClr val="tx2"/>
                </a:solidFill>
                <a:latin typeface="Arial" panose="020B0604020202020204" pitchFamily="34" charset="0"/>
                <a:cs typeface="Arial" panose="020B0604020202020204" pitchFamily="34" charset="0"/>
              </a:rPr>
              <a:t>Reduce the average time needed to complete a college degree</a:t>
            </a:r>
          </a:p>
          <a:p>
            <a:pPr marL="342900" indent="-342900">
              <a:buClr>
                <a:schemeClr val="accent2"/>
              </a:buClr>
              <a:buFont typeface="Wingdings" panose="05000000000000000000" pitchFamily="2" charset="2"/>
              <a:buChar char="Ø"/>
            </a:pPr>
            <a:r>
              <a:rPr lang="en-US" dirty="0">
                <a:solidFill>
                  <a:schemeClr val="tx2"/>
                </a:solidFill>
                <a:latin typeface="Arial" panose="020B0604020202020204" pitchFamily="34" charset="0"/>
                <a:cs typeface="Arial" panose="020B0604020202020204" pitchFamily="34" charset="0"/>
              </a:rPr>
              <a:t>Save money by taking college credit classes while in high school</a:t>
            </a:r>
          </a:p>
          <a:p>
            <a:pPr marL="342900" indent="-342900">
              <a:buClr>
                <a:schemeClr val="accent2"/>
              </a:buClr>
              <a:buFont typeface="Wingdings" panose="05000000000000000000" pitchFamily="2" charset="2"/>
              <a:buChar char="Ø"/>
            </a:pPr>
            <a:r>
              <a:rPr lang="en-US" dirty="0">
                <a:solidFill>
                  <a:schemeClr val="tx2"/>
                </a:solidFill>
                <a:latin typeface="Arial" panose="020B0604020202020204" pitchFamily="34" charset="0"/>
                <a:cs typeface="Arial" panose="020B0604020202020204" pitchFamily="34" charset="0"/>
              </a:rPr>
              <a:t>Increase the likelihood of college graduation</a:t>
            </a:r>
          </a:p>
          <a:p>
            <a:pPr marL="342900" indent="-342900">
              <a:buClr>
                <a:schemeClr val="accent2"/>
              </a:buClr>
              <a:buFont typeface="Wingdings" panose="05000000000000000000" pitchFamily="2" charset="2"/>
              <a:buChar char="Ø"/>
            </a:pPr>
            <a:r>
              <a:rPr lang="en-US" dirty="0">
                <a:solidFill>
                  <a:schemeClr val="tx2"/>
                </a:solidFill>
                <a:latin typeface="Arial" panose="020B0604020202020204" pitchFamily="34" charset="0"/>
                <a:cs typeface="Arial" panose="020B0604020202020204" pitchFamily="34" charset="0"/>
              </a:rPr>
              <a:t>Participate in career dual enrollment that will lead to an industry certification. Many certification credits will lead to a college credit degree.</a:t>
            </a:r>
          </a:p>
          <a:p>
            <a:pPr>
              <a:buClr>
                <a:schemeClr val="accent2"/>
              </a:buClr>
            </a:pPr>
            <a:endParaRPr lang="en-US" dirty="0">
              <a:solidFill>
                <a:schemeClr val="tx2"/>
              </a:solidFill>
              <a:latin typeface="Arial" panose="020B0604020202020204" pitchFamily="34" charset="0"/>
              <a:cs typeface="Arial" panose="020B0604020202020204" pitchFamily="34" charset="0"/>
            </a:endParaRPr>
          </a:p>
          <a:p>
            <a:r>
              <a:rPr lang="en-US" dirty="0">
                <a:solidFill>
                  <a:schemeClr val="tx2"/>
                </a:solidFill>
                <a:latin typeface="Arial" panose="020B0604020202020204" pitchFamily="34" charset="0"/>
                <a:cs typeface="Arial" panose="020B0604020202020204" pitchFamily="34" charset="0"/>
              </a:rPr>
              <a:t>Open to eligible students from a public high school, an accredited private school, or an approved home school program. </a:t>
            </a:r>
          </a:p>
          <a:p>
            <a:endParaRPr lang="en-US" dirty="0">
              <a:solidFill>
                <a:schemeClr val="tx2"/>
              </a:solidFill>
              <a:latin typeface="Arial" panose="020B0604020202020204" pitchFamily="34" charset="0"/>
              <a:cs typeface="Arial" panose="020B0604020202020204" pitchFamily="34" charset="0"/>
            </a:endParaRPr>
          </a:p>
          <a:p>
            <a:r>
              <a:rPr lang="en-US" dirty="0">
                <a:latin typeface="Arial" pitchFamily="34" charset="0"/>
                <a:cs typeface="Arial" pitchFamily="34" charset="0"/>
              </a:rPr>
              <a:t>Courses may be offered at the high school or Pensacola State campuses </a:t>
            </a:r>
          </a:p>
          <a:p>
            <a:endParaRPr lang="en-US" dirty="0">
              <a:solidFill>
                <a:schemeClr val="tx2"/>
              </a:solidFill>
              <a:latin typeface="Arial" panose="020B0604020202020204" pitchFamily="34" charset="0"/>
              <a:cs typeface="Arial" panose="020B0604020202020204" pitchFamily="34" charset="0"/>
            </a:endParaRPr>
          </a:p>
          <a:p>
            <a:r>
              <a:rPr lang="en-US" dirty="0">
                <a:solidFill>
                  <a:schemeClr val="tx2"/>
                </a:solidFill>
                <a:latin typeface="Arial" panose="020B0604020202020204" pitchFamily="34" charset="0"/>
                <a:cs typeface="Arial" panose="020B0604020202020204" pitchFamily="34" charset="0"/>
              </a:rPr>
              <a:t>Courses are offered during a typical high school semester or at PSC during the Fall Term (August-December), Spring Term (January-May) or Summer Term (May-August)</a:t>
            </a:r>
          </a:p>
        </p:txBody>
      </p:sp>
      <p:sp>
        <p:nvSpPr>
          <p:cNvPr id="3" name="Title 1"/>
          <p:cNvSpPr txBox="1">
            <a:spLocks/>
          </p:cNvSpPr>
          <p:nvPr/>
        </p:nvSpPr>
        <p:spPr>
          <a:xfrm>
            <a:off x="1672061" y="183694"/>
            <a:ext cx="6318054" cy="884163"/>
          </a:xfrm>
          <a:prstGeom prst="rect">
            <a:avLst/>
          </a:prstGeom>
        </p:spPr>
        <p:txBody>
          <a:bodyP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solidFill>
                  <a:srgbClr val="006600"/>
                </a:solidFill>
                <a:latin typeface="Arial Black" pitchFamily="34" charset="0"/>
                <a:cs typeface="Arial" pitchFamily="34" charset="0"/>
              </a:rPr>
              <a:t>WHAT,	WHEN &amp; WHERE</a:t>
            </a:r>
            <a:br>
              <a:rPr lang="en-US" dirty="0">
                <a:solidFill>
                  <a:srgbClr val="006600"/>
                </a:solidFill>
                <a:latin typeface="Arial Black" pitchFamily="34" charset="0"/>
                <a:cs typeface="Arial" pitchFamily="34" charset="0"/>
              </a:rPr>
            </a:br>
            <a:endParaRPr lang="en-US" dirty="0">
              <a:solidFill>
                <a:srgbClr val="006600"/>
              </a:solidFill>
              <a:latin typeface="Arial Black" pitchFamily="34" charset="0"/>
              <a:cs typeface="Arial" pitchFamily="34" charset="0"/>
            </a:endParaRPr>
          </a:p>
        </p:txBody>
      </p:sp>
      <p:sp>
        <p:nvSpPr>
          <p:cNvPr id="4" name="Content Placeholder 2"/>
          <p:cNvSpPr txBox="1">
            <a:spLocks/>
          </p:cNvSpPr>
          <p:nvPr/>
        </p:nvSpPr>
        <p:spPr>
          <a:xfrm>
            <a:off x="511627" y="5869171"/>
            <a:ext cx="8894475" cy="596943"/>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spcAft>
                <a:spcPts val="600"/>
              </a:spcAft>
              <a:buNone/>
            </a:pPr>
            <a:r>
              <a:rPr lang="en-US" dirty="0">
                <a:latin typeface="Arial" pitchFamily="34" charset="0"/>
                <a:cs typeface="Arial" pitchFamily="34" charset="0"/>
              </a:rPr>
              <a:t>Courses at PSC are offered day, night and online</a:t>
            </a:r>
          </a:p>
        </p:txBody>
      </p:sp>
    </p:spTree>
    <p:extLst>
      <p:ext uri="{BB962C8B-B14F-4D97-AF65-F5344CB8AC3E}">
        <p14:creationId xmlns:p14="http://schemas.microsoft.com/office/powerpoint/2010/main" val="1055320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969937" y="279206"/>
            <a:ext cx="4963298" cy="890294"/>
          </a:xfrm>
        </p:spPr>
        <p:txBody>
          <a:bodyPr>
            <a:noAutofit/>
          </a:bodyPr>
          <a:lstStyle/>
          <a:p>
            <a:pPr algn="ctr"/>
            <a:r>
              <a:rPr lang="en-US" sz="3600" dirty="0">
                <a:solidFill>
                  <a:srgbClr val="006600"/>
                </a:solidFill>
                <a:latin typeface="Arial Black" pitchFamily="34" charset="0"/>
              </a:rPr>
              <a:t>Eligibility</a:t>
            </a:r>
            <a:endParaRPr lang="en-US" sz="3600" dirty="0"/>
          </a:p>
        </p:txBody>
      </p:sp>
      <p:sp>
        <p:nvSpPr>
          <p:cNvPr id="4" name="Text Placeholder 3"/>
          <p:cNvSpPr>
            <a:spLocks noGrp="1"/>
          </p:cNvSpPr>
          <p:nvPr>
            <p:ph type="body" sz="half" idx="2"/>
          </p:nvPr>
        </p:nvSpPr>
        <p:spPr>
          <a:xfrm>
            <a:off x="761719" y="1527859"/>
            <a:ext cx="8220235" cy="4710896"/>
          </a:xfrm>
        </p:spPr>
        <p:txBody>
          <a:bodyPr>
            <a:normAutofit fontScale="85000" lnSpcReduction="20000"/>
          </a:bodyPr>
          <a:lstStyle/>
          <a:p>
            <a:pPr marL="342900" indent="-342900">
              <a:buClr>
                <a:schemeClr val="accent2"/>
              </a:buClr>
              <a:buFont typeface="Wingdings" panose="05000000000000000000" pitchFamily="2" charset="2"/>
              <a:buChar char="Ø"/>
            </a:pPr>
            <a:r>
              <a:rPr lang="en-US" sz="2000" dirty="0">
                <a:latin typeface="Arial" panose="020B0604020202020204" pitchFamily="34" charset="0"/>
                <a:cs typeface="Arial" panose="020B0604020202020204" pitchFamily="34" charset="0"/>
              </a:rPr>
              <a:t>Must be enrolled in grade six through twelve</a:t>
            </a:r>
          </a:p>
          <a:p>
            <a:pPr marL="342900" indent="-342900">
              <a:buClr>
                <a:schemeClr val="accent2"/>
              </a:buClr>
              <a:buFont typeface="Wingdings" panose="05000000000000000000" pitchFamily="2" charset="2"/>
              <a:buChar char="Ø"/>
            </a:pPr>
            <a:r>
              <a:rPr lang="en-US" sz="2000" dirty="0">
                <a:latin typeface="Arial" panose="020B0604020202020204" pitchFamily="34" charset="0"/>
                <a:cs typeface="Arial" panose="020B0604020202020204" pitchFamily="34" charset="0"/>
              </a:rPr>
              <a:t>Must have an unweighted high school grade point average of:</a:t>
            </a:r>
          </a:p>
          <a:p>
            <a:pPr marL="342900" indent="-342900" defTabSz="509588">
              <a:spcBef>
                <a:spcPts val="0"/>
              </a:spcBef>
              <a:buClr>
                <a:schemeClr val="accent2"/>
              </a:buClr>
              <a:buFont typeface="Wingdings" panose="05000000000000000000" pitchFamily="2" charset="2"/>
              <a:buChar char="Ø"/>
            </a:pPr>
            <a:r>
              <a:rPr lang="en-US" sz="2000" dirty="0">
                <a:latin typeface="Arial" panose="020B0604020202020204" pitchFamily="34" charset="0"/>
                <a:cs typeface="Arial" panose="020B0604020202020204" pitchFamily="34" charset="0"/>
              </a:rPr>
              <a:t>	3.0 or above to enroll in college credit courses; or</a:t>
            </a:r>
          </a:p>
          <a:p>
            <a:pPr marL="342900" indent="-342900" defTabSz="509588">
              <a:spcBef>
                <a:spcPts val="0"/>
              </a:spcBef>
              <a:buClr>
                <a:schemeClr val="accent2"/>
              </a:buClr>
              <a:buFont typeface="Wingdings" panose="05000000000000000000" pitchFamily="2" charset="2"/>
              <a:buChar char="Ø"/>
            </a:pPr>
            <a:r>
              <a:rPr lang="en-US" sz="2000" dirty="0">
                <a:latin typeface="Arial" panose="020B0604020202020204" pitchFamily="34" charset="0"/>
                <a:cs typeface="Arial" panose="020B0604020202020204" pitchFamily="34" charset="0"/>
              </a:rPr>
              <a:t>	2.0 or above to enroll in programs leading to a certification or an applied technology diploma.</a:t>
            </a:r>
          </a:p>
          <a:p>
            <a:pPr marL="342900" indent="-342900">
              <a:buClr>
                <a:schemeClr val="accent2"/>
              </a:buClr>
              <a:buFont typeface="Wingdings" panose="05000000000000000000" pitchFamily="2" charset="2"/>
              <a:buChar char="Ø"/>
            </a:pPr>
            <a:r>
              <a:rPr lang="en-US" sz="2000" dirty="0">
                <a:latin typeface="Arial" panose="020B0604020202020204" pitchFamily="34" charset="0"/>
                <a:cs typeface="Arial" panose="020B0604020202020204" pitchFamily="34" charset="0"/>
              </a:rPr>
              <a:t>Must have earned a minimum of three high school credits</a:t>
            </a:r>
          </a:p>
          <a:p>
            <a:pPr marL="342900" indent="-342900">
              <a:buClr>
                <a:schemeClr val="accent2"/>
              </a:buClr>
              <a:buFont typeface="Wingdings" panose="05000000000000000000" pitchFamily="2" charset="2"/>
              <a:buChar char="Ø"/>
            </a:pPr>
            <a:r>
              <a:rPr lang="en-US" sz="2000" dirty="0">
                <a:latin typeface="Arial" panose="020B0604020202020204" pitchFamily="34" charset="0"/>
                <a:cs typeface="Arial" panose="020B0604020202020204" pitchFamily="34" charset="0"/>
              </a:rPr>
              <a:t>Must achieve a minimum score on the PERT, ACT, or SAT proving college-ready to take classes on the college campus (including online courses) in all areas (Reading, Writing, Math). For courses offered at the high school campus, students may have college-ready scores in the subject area of the course they wish to take until they complete 12 credit hours. Any courses after the 12</a:t>
            </a:r>
            <a:r>
              <a:rPr lang="en-US" sz="2000" baseline="30000" dirty="0">
                <a:latin typeface="Arial" panose="020B0604020202020204" pitchFamily="34" charset="0"/>
                <a:cs typeface="Arial" panose="020B0604020202020204" pitchFamily="34" charset="0"/>
              </a:rPr>
              <a:t>th</a:t>
            </a:r>
            <a:r>
              <a:rPr lang="en-US" sz="2000" dirty="0">
                <a:latin typeface="Arial" panose="020B0604020202020204" pitchFamily="34" charset="0"/>
                <a:cs typeface="Arial" panose="020B0604020202020204" pitchFamily="34" charset="0"/>
              </a:rPr>
              <a:t> credit will only be approved if student has tested college-ready in all areas (Reading, Writing and Math). For a mixture of on campus and at high school courses, the student must be at college-ready in all areas.</a:t>
            </a:r>
          </a:p>
          <a:p>
            <a:pPr marL="342900" indent="-342900">
              <a:buClr>
                <a:schemeClr val="accent2"/>
              </a:buClr>
              <a:buFont typeface="Wingdings" panose="05000000000000000000" pitchFamily="2" charset="2"/>
              <a:buChar char="Ø"/>
            </a:pPr>
            <a:r>
              <a:rPr lang="en-US" sz="2000" dirty="0">
                <a:latin typeface="Arial" panose="020B0604020202020204" pitchFamily="34" charset="0"/>
                <a:cs typeface="Arial" panose="020B0604020202020204" pitchFamily="34" charset="0"/>
              </a:rPr>
              <a:t>Must meet any additional eligibility criteria specified by the postsecondary institution in the Dual Enrollment Articulation Agreement</a:t>
            </a:r>
          </a:p>
          <a:p>
            <a:pPr marL="342900" indent="-342900">
              <a:buClr>
                <a:schemeClr val="accent2"/>
              </a:buClr>
              <a:buFont typeface="Wingdings" panose="05000000000000000000" pitchFamily="2" charset="2"/>
              <a:buChar char="Ø"/>
            </a:pPr>
            <a:r>
              <a:rPr lang="en-US" sz="2000" dirty="0">
                <a:latin typeface="Arial" panose="020B0604020202020204" pitchFamily="34" charset="0"/>
                <a:cs typeface="Arial" panose="020B0604020202020204" pitchFamily="34" charset="0"/>
              </a:rPr>
              <a:t>Must not be scheduled to graduate high school prior to the completion of the dual enrollment course. A student may not start dual enrollment courses in May if they will complete high school in that summer semester.</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8811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600206" y="1072052"/>
            <a:ext cx="8376620" cy="369332"/>
          </a:xfrm>
          <a:prstGeom prst="rect">
            <a:avLst/>
          </a:prstGeom>
        </p:spPr>
        <p:txBody>
          <a:bodyPr wrap="square">
            <a:spAutoFit/>
          </a:bodyPr>
          <a:lstStyle/>
          <a:p>
            <a:pPr marL="285750" indent="-285750">
              <a:buFont typeface="Arial" panose="020B0604020202020204" pitchFamily="34" charset="0"/>
              <a:buChar char="•"/>
            </a:pPr>
            <a:r>
              <a:rPr lang="en-US" b="1" dirty="0">
                <a:latin typeface="Arial" pitchFamily="34" charset="0"/>
                <a:cs typeface="Arial" pitchFamily="34" charset="0"/>
              </a:rPr>
              <a:t>Minimum placement scores for entry into the Dual Enrollment Program:</a:t>
            </a:r>
          </a:p>
        </p:txBody>
      </p:sp>
      <p:sp>
        <p:nvSpPr>
          <p:cNvPr id="2" name="Rectangle 1"/>
          <p:cNvSpPr/>
          <p:nvPr/>
        </p:nvSpPr>
        <p:spPr>
          <a:xfrm>
            <a:off x="2176042" y="407769"/>
            <a:ext cx="5694744" cy="646331"/>
          </a:xfrm>
          <a:prstGeom prst="rect">
            <a:avLst/>
          </a:prstGeom>
        </p:spPr>
        <p:txBody>
          <a:bodyPr wrap="square">
            <a:spAutoFit/>
          </a:bodyPr>
          <a:lstStyle/>
          <a:p>
            <a:pPr algn="ctr"/>
            <a:r>
              <a:rPr lang="en-US" sz="3600" dirty="0">
                <a:solidFill>
                  <a:srgbClr val="006600"/>
                </a:solidFill>
                <a:latin typeface="Arial Black" pitchFamily="34" charset="0"/>
              </a:rPr>
              <a:t>Eligibility Continued</a:t>
            </a:r>
            <a:endParaRPr lang="en-US" sz="3600" dirty="0"/>
          </a:p>
        </p:txBody>
      </p:sp>
      <p:graphicFrame>
        <p:nvGraphicFramePr>
          <p:cNvPr id="3" name="Table 2"/>
          <p:cNvGraphicFramePr>
            <a:graphicFrameLocks noGrp="1"/>
          </p:cNvGraphicFramePr>
          <p:nvPr>
            <p:extLst>
              <p:ext uri="{D42A27DB-BD31-4B8C-83A1-F6EECF244321}">
                <p14:modId xmlns:p14="http://schemas.microsoft.com/office/powerpoint/2010/main" val="991431339"/>
              </p:ext>
            </p:extLst>
          </p:nvPr>
        </p:nvGraphicFramePr>
        <p:xfrm>
          <a:off x="1306286" y="1858701"/>
          <a:ext cx="6969340" cy="2790020"/>
        </p:xfrm>
        <a:graphic>
          <a:graphicData uri="http://schemas.openxmlformats.org/drawingml/2006/table">
            <a:tbl>
              <a:tblPr firstRow="1" firstCol="1" bandRow="1">
                <a:tableStyleId>{5C22544A-7EE6-4342-B048-85BDC9FD1C3A}</a:tableStyleId>
              </a:tblPr>
              <a:tblGrid>
                <a:gridCol w="1393868">
                  <a:extLst>
                    <a:ext uri="{9D8B030D-6E8A-4147-A177-3AD203B41FA5}">
                      <a16:colId xmlns:a16="http://schemas.microsoft.com/office/drawing/2014/main" val="345888608"/>
                    </a:ext>
                  </a:extLst>
                </a:gridCol>
                <a:gridCol w="1393868">
                  <a:extLst>
                    <a:ext uri="{9D8B030D-6E8A-4147-A177-3AD203B41FA5}">
                      <a16:colId xmlns:a16="http://schemas.microsoft.com/office/drawing/2014/main" val="1817594433"/>
                    </a:ext>
                  </a:extLst>
                </a:gridCol>
                <a:gridCol w="1393868">
                  <a:extLst>
                    <a:ext uri="{9D8B030D-6E8A-4147-A177-3AD203B41FA5}">
                      <a16:colId xmlns:a16="http://schemas.microsoft.com/office/drawing/2014/main" val="4087861608"/>
                    </a:ext>
                  </a:extLst>
                </a:gridCol>
                <a:gridCol w="1393868">
                  <a:extLst>
                    <a:ext uri="{9D8B030D-6E8A-4147-A177-3AD203B41FA5}">
                      <a16:colId xmlns:a16="http://schemas.microsoft.com/office/drawing/2014/main" val="3017225496"/>
                    </a:ext>
                  </a:extLst>
                </a:gridCol>
                <a:gridCol w="1393868">
                  <a:extLst>
                    <a:ext uri="{9D8B030D-6E8A-4147-A177-3AD203B41FA5}">
                      <a16:colId xmlns:a16="http://schemas.microsoft.com/office/drawing/2014/main" val="437234637"/>
                    </a:ext>
                  </a:extLst>
                </a:gridCol>
              </a:tblGrid>
              <a:tr h="310841">
                <a:tc>
                  <a:txBody>
                    <a:bodyPr/>
                    <a:lstStyle/>
                    <a:p>
                      <a:pPr marL="0" marR="0" algn="l">
                        <a:lnSpc>
                          <a:spcPct val="115000"/>
                        </a:lnSpc>
                        <a:spcBef>
                          <a:spcPts val="0"/>
                        </a:spcBef>
                        <a:spcAft>
                          <a:spcPts val="0"/>
                        </a:spcAft>
                        <a:tabLst>
                          <a:tab pos="628650" algn="l"/>
                        </a:tabLst>
                      </a:pPr>
                      <a:r>
                        <a:rPr lang="en-US" sz="2000" spc="5"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tabLst>
                          <a:tab pos="628650" algn="l"/>
                        </a:tabLst>
                      </a:pPr>
                      <a:r>
                        <a:rPr lang="en-US" sz="2000" spc="5" dirty="0">
                          <a:effectLst/>
                        </a:rPr>
                        <a:t>PERT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tabLst>
                          <a:tab pos="628650" algn="l"/>
                        </a:tabLst>
                      </a:pPr>
                      <a:r>
                        <a:rPr lang="en-US" sz="2000" spc="5" dirty="0">
                          <a:effectLst/>
                        </a:rPr>
                        <a:t>ACT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tabLst>
                          <a:tab pos="628650" algn="l"/>
                        </a:tabLst>
                      </a:pPr>
                      <a:r>
                        <a:rPr lang="en-US" sz="2000" spc="5" dirty="0">
                          <a:effectLst/>
                        </a:rPr>
                        <a:t>SAT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tabLst>
                          <a:tab pos="628650" algn="l"/>
                        </a:tabLst>
                      </a:pPr>
                      <a:r>
                        <a:rPr lang="en-US" sz="2000" spc="5" dirty="0">
                          <a:effectLst/>
                        </a:rPr>
                        <a:t>CPT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75916165"/>
                  </a:ext>
                </a:extLst>
              </a:tr>
              <a:tr h="364214">
                <a:tc>
                  <a:txBody>
                    <a:bodyPr/>
                    <a:lstStyle/>
                    <a:p>
                      <a:pPr marL="0" marR="0" algn="l">
                        <a:lnSpc>
                          <a:spcPct val="115000"/>
                        </a:lnSpc>
                        <a:spcBef>
                          <a:spcPts val="0"/>
                        </a:spcBef>
                        <a:spcAft>
                          <a:spcPts val="0"/>
                        </a:spcAft>
                        <a:tabLst>
                          <a:tab pos="628650" algn="l"/>
                        </a:tabLst>
                      </a:pPr>
                      <a:r>
                        <a:rPr lang="en-US" sz="2000" spc="5" dirty="0">
                          <a:effectLst/>
                        </a:rPr>
                        <a:t>Reading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tabLst>
                          <a:tab pos="628650" algn="l"/>
                        </a:tabLst>
                      </a:pPr>
                      <a:r>
                        <a:rPr lang="en-US" sz="2000" spc="5" dirty="0">
                          <a:effectLst/>
                        </a:rPr>
                        <a:t>106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tabLst>
                          <a:tab pos="628650" algn="l"/>
                        </a:tabLst>
                      </a:pPr>
                      <a:r>
                        <a:rPr lang="en-US" sz="2000" spc="5" dirty="0">
                          <a:effectLst/>
                        </a:rPr>
                        <a:t>19</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tabLst>
                          <a:tab pos="628650" algn="l"/>
                        </a:tabLst>
                      </a:pPr>
                      <a:r>
                        <a:rPr lang="en-US" sz="2000" spc="5" dirty="0">
                          <a:effectLst/>
                        </a:rPr>
                        <a:t>24</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tabLst>
                          <a:tab pos="628650" algn="l"/>
                        </a:tabLst>
                      </a:pPr>
                      <a:r>
                        <a:rPr lang="en-US" sz="2000" spc="5" dirty="0">
                          <a:effectLst/>
                        </a:rPr>
                        <a:t>83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02598197"/>
                  </a:ext>
                </a:extLst>
              </a:tr>
              <a:tr h="310841">
                <a:tc>
                  <a:txBody>
                    <a:bodyPr/>
                    <a:lstStyle/>
                    <a:p>
                      <a:pPr marL="0" marR="0" algn="l">
                        <a:lnSpc>
                          <a:spcPct val="115000"/>
                        </a:lnSpc>
                        <a:spcBef>
                          <a:spcPts val="0"/>
                        </a:spcBef>
                        <a:spcAft>
                          <a:spcPts val="0"/>
                        </a:spcAft>
                        <a:tabLst>
                          <a:tab pos="628650" algn="l"/>
                        </a:tabLst>
                      </a:pPr>
                      <a:r>
                        <a:rPr lang="en-US" sz="2000" spc="5">
                          <a:effectLst/>
                        </a:rPr>
                        <a:t>English</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tabLst>
                          <a:tab pos="628650" algn="l"/>
                        </a:tabLst>
                      </a:pPr>
                      <a:r>
                        <a:rPr lang="en-US" sz="2000" spc="5">
                          <a:effectLst/>
                        </a:rPr>
                        <a:t>103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tabLst>
                          <a:tab pos="628650" algn="l"/>
                        </a:tabLst>
                      </a:pPr>
                      <a:r>
                        <a:rPr lang="en-US" sz="2000" spc="5">
                          <a:effectLst/>
                        </a:rPr>
                        <a:t>17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tabLst>
                          <a:tab pos="628650" algn="l"/>
                        </a:tabLst>
                      </a:pPr>
                      <a:r>
                        <a:rPr lang="en-US" sz="2000" spc="5">
                          <a:effectLst/>
                        </a:rPr>
                        <a:t>25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tabLst>
                          <a:tab pos="628650" algn="l"/>
                        </a:tabLst>
                      </a:pPr>
                      <a:r>
                        <a:rPr lang="en-US" sz="2000" spc="5" dirty="0">
                          <a:effectLst/>
                        </a:rPr>
                        <a:t>83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53958032"/>
                  </a:ext>
                </a:extLst>
              </a:tr>
              <a:tr h="740451">
                <a:tc>
                  <a:txBody>
                    <a:bodyPr/>
                    <a:lstStyle/>
                    <a:p>
                      <a:pPr marL="0" marR="0" algn="l">
                        <a:lnSpc>
                          <a:spcPct val="115000"/>
                        </a:lnSpc>
                        <a:spcBef>
                          <a:spcPts val="0"/>
                        </a:spcBef>
                        <a:spcAft>
                          <a:spcPts val="0"/>
                        </a:spcAft>
                        <a:tabLst>
                          <a:tab pos="628650" algn="l"/>
                        </a:tabLst>
                      </a:pPr>
                      <a:r>
                        <a:rPr lang="en-US" sz="2000" spc="5">
                          <a:effectLst/>
                        </a:rPr>
                        <a:t>Math-Inter Algebra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tabLst>
                          <a:tab pos="628650" algn="l"/>
                        </a:tabLst>
                      </a:pPr>
                      <a:r>
                        <a:rPr lang="en-US" sz="2000" spc="5">
                          <a:effectLst/>
                        </a:rPr>
                        <a:t>114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tabLst>
                          <a:tab pos="628650" algn="l"/>
                        </a:tabLst>
                      </a:pPr>
                      <a:r>
                        <a:rPr lang="en-US" sz="2000" spc="5" dirty="0">
                          <a:effectLst/>
                        </a:rPr>
                        <a:t>19</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tabLst>
                          <a:tab pos="628650" algn="l"/>
                        </a:tabLst>
                      </a:pPr>
                      <a:r>
                        <a:rPr lang="en-US" sz="2000" spc="5" dirty="0">
                          <a:effectLst/>
                        </a:rPr>
                        <a:t>24</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tabLst>
                          <a:tab pos="628650" algn="l"/>
                        </a:tabLst>
                      </a:pPr>
                      <a:r>
                        <a:rPr lang="en-US" sz="2000" spc="5" dirty="0">
                          <a:effectLst/>
                        </a:rPr>
                        <a:t>72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14692754"/>
                  </a:ext>
                </a:extLst>
              </a:tr>
              <a:tr h="932523">
                <a:tc>
                  <a:txBody>
                    <a:bodyPr/>
                    <a:lstStyle/>
                    <a:p>
                      <a:pPr marL="0" marR="0" algn="l">
                        <a:lnSpc>
                          <a:spcPct val="115000"/>
                        </a:lnSpc>
                        <a:spcBef>
                          <a:spcPts val="0"/>
                        </a:spcBef>
                        <a:spcAft>
                          <a:spcPts val="0"/>
                        </a:spcAft>
                        <a:tabLst>
                          <a:tab pos="628650" algn="l"/>
                        </a:tabLst>
                      </a:pPr>
                      <a:r>
                        <a:rPr lang="en-US" sz="2000" spc="5">
                          <a:effectLst/>
                        </a:rPr>
                        <a:t>Math-College Algebra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tabLst>
                          <a:tab pos="628650" algn="l"/>
                        </a:tabLst>
                      </a:pPr>
                      <a:r>
                        <a:rPr lang="en-US" sz="2000" spc="5">
                          <a:effectLst/>
                        </a:rPr>
                        <a:t>123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tabLst>
                          <a:tab pos="628650" algn="l"/>
                        </a:tabLst>
                      </a:pPr>
                      <a:r>
                        <a:rPr lang="en-US" sz="2000" spc="5" dirty="0">
                          <a:effectLst/>
                        </a:rPr>
                        <a:t>21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tabLst>
                          <a:tab pos="628650" algn="l"/>
                        </a:tabLst>
                      </a:pPr>
                      <a:r>
                        <a:rPr lang="en-US" sz="2000" spc="5" dirty="0">
                          <a:effectLst/>
                        </a:rPr>
                        <a:t>27.5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tabLst>
                          <a:tab pos="628650" algn="l"/>
                        </a:tabLst>
                      </a:pPr>
                      <a:r>
                        <a:rPr lang="en-US" sz="2000" spc="5" dirty="0">
                          <a:effectLst/>
                        </a:rPr>
                        <a:t>83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50739720"/>
                  </a:ext>
                </a:extLst>
              </a:tr>
            </a:tbl>
          </a:graphicData>
        </a:graphic>
      </p:graphicFrame>
    </p:spTree>
    <p:extLst>
      <p:ext uri="{BB962C8B-B14F-4D97-AF65-F5344CB8AC3E}">
        <p14:creationId xmlns:p14="http://schemas.microsoft.com/office/powerpoint/2010/main" val="2659380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971964" y="261257"/>
            <a:ext cx="5693229" cy="962783"/>
          </a:xfrm>
        </p:spPr>
        <p:txBody>
          <a:bodyPr anchor="ctr">
            <a:normAutofit/>
          </a:bodyPr>
          <a:lstStyle/>
          <a:p>
            <a:r>
              <a:rPr lang="en-US" sz="3600" dirty="0">
                <a:solidFill>
                  <a:srgbClr val="006600"/>
                </a:solidFill>
                <a:latin typeface="Arial Black" pitchFamily="34" charset="0"/>
                <a:cs typeface="Arial" pitchFamily="34" charset="0"/>
              </a:rPr>
              <a:t>Maintaining Eligibility</a:t>
            </a:r>
          </a:p>
        </p:txBody>
      </p:sp>
      <p:sp>
        <p:nvSpPr>
          <p:cNvPr id="5" name="Content Placeholder 4"/>
          <p:cNvSpPr>
            <a:spLocks noGrp="1"/>
          </p:cNvSpPr>
          <p:nvPr>
            <p:ph idx="1"/>
          </p:nvPr>
        </p:nvSpPr>
        <p:spPr>
          <a:xfrm>
            <a:off x="277402" y="1224040"/>
            <a:ext cx="9082355" cy="4952343"/>
          </a:xfrm>
        </p:spPr>
        <p:txBody>
          <a:bodyPr anchor="t">
            <a:normAutofit/>
          </a:bodyPr>
          <a:lstStyle/>
          <a:p>
            <a:pPr>
              <a:spcBef>
                <a:spcPts val="0"/>
              </a:spcBef>
              <a:buClr>
                <a:schemeClr val="accent2"/>
              </a:buClr>
              <a:buFont typeface="Wingdings" panose="05000000000000000000" pitchFamily="2" charset="2"/>
              <a:buChar char="Ø"/>
            </a:pPr>
            <a:r>
              <a:rPr lang="en-US" dirty="0">
                <a:latin typeface="Arial" pitchFamily="34" charset="0"/>
                <a:cs typeface="Arial" pitchFamily="34" charset="0"/>
              </a:rPr>
              <a:t>Must maintain a minimum unweighted high school GPA of 3.0</a:t>
            </a:r>
          </a:p>
          <a:p>
            <a:pPr>
              <a:spcBef>
                <a:spcPts val="0"/>
              </a:spcBef>
              <a:buClr>
                <a:schemeClr val="accent2"/>
              </a:buClr>
              <a:buFont typeface="Wingdings" panose="05000000000000000000" pitchFamily="2" charset="2"/>
              <a:buChar char="Ø"/>
            </a:pPr>
            <a:r>
              <a:rPr lang="en-US" dirty="0">
                <a:latin typeface="Arial" pitchFamily="34" charset="0"/>
                <a:cs typeface="Arial" pitchFamily="34" charset="0"/>
              </a:rPr>
              <a:t>Must maintain a minimum unweighted college GPA of 2.5 </a:t>
            </a:r>
          </a:p>
          <a:p>
            <a:pPr marL="0" indent="0">
              <a:spcBef>
                <a:spcPts val="3000"/>
              </a:spcBef>
              <a:spcAft>
                <a:spcPts val="600"/>
              </a:spcAft>
              <a:buClr>
                <a:schemeClr val="accent2"/>
              </a:buClr>
              <a:buNone/>
            </a:pPr>
            <a:r>
              <a:rPr lang="en-US" sz="2400" b="1" dirty="0">
                <a:solidFill>
                  <a:schemeClr val="tx2"/>
                </a:solidFill>
                <a:latin typeface="Arial" panose="020B0604020202020204" pitchFamily="34" charset="0"/>
                <a:cs typeface="Arial" panose="020B0604020202020204" pitchFamily="34" charset="0"/>
              </a:rPr>
              <a:t>	</a:t>
            </a:r>
            <a:r>
              <a:rPr lang="en-US" sz="1600" b="1" dirty="0">
                <a:solidFill>
                  <a:schemeClr val="tx2"/>
                </a:solidFill>
                <a:latin typeface="Arial" panose="020B0604020202020204" pitchFamily="34" charset="0"/>
                <a:cs typeface="Arial" panose="020B0604020202020204" pitchFamily="34" charset="0"/>
              </a:rPr>
              <a:t>What happens if?.....</a:t>
            </a:r>
            <a:endParaRPr lang="en-US" sz="1600" dirty="0">
              <a:latin typeface="Arial" panose="020B0604020202020204" pitchFamily="34" charset="0"/>
              <a:cs typeface="Arial" pitchFamily="34" charset="0"/>
            </a:endParaRPr>
          </a:p>
          <a:p>
            <a:pPr>
              <a:spcBef>
                <a:spcPts val="0"/>
              </a:spcBef>
              <a:buClr>
                <a:schemeClr val="accent2"/>
              </a:buClr>
              <a:buFont typeface="Wingdings" panose="05000000000000000000" pitchFamily="2" charset="2"/>
              <a:buChar char="Ø"/>
            </a:pPr>
            <a:r>
              <a:rPr lang="en-US" sz="1600" dirty="0">
                <a:latin typeface="Arial" panose="020B0604020202020204" pitchFamily="34" charset="0"/>
                <a:cs typeface="Arial" pitchFamily="34" charset="0"/>
              </a:rPr>
              <a:t>High school or college GPA falls below the required minimum:</a:t>
            </a:r>
          </a:p>
          <a:p>
            <a:pPr marL="457200" lvl="1" indent="0">
              <a:spcBef>
                <a:spcPts val="0"/>
              </a:spcBef>
              <a:buClr>
                <a:schemeClr val="accent2"/>
              </a:buClr>
              <a:buNone/>
            </a:pPr>
            <a:r>
              <a:rPr lang="en-US" dirty="0">
                <a:latin typeface="Arial" pitchFamily="34" charset="0"/>
                <a:cs typeface="Arial" pitchFamily="34" charset="0"/>
              </a:rPr>
              <a:t>Student gets 1 probationary semester to meet GPA requirement. If GPA is not at the minimum required after probationary semester, student loses all Dual Enrollment eligibility until GPA is raised.</a:t>
            </a:r>
          </a:p>
        </p:txBody>
      </p:sp>
      <p:sp>
        <p:nvSpPr>
          <p:cNvPr id="4" name="Content Placeholder 2"/>
          <p:cNvSpPr txBox="1">
            <a:spLocks/>
          </p:cNvSpPr>
          <p:nvPr/>
        </p:nvSpPr>
        <p:spPr>
          <a:xfrm>
            <a:off x="277402" y="3777342"/>
            <a:ext cx="8860972" cy="293914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347663" lvl="1" indent="-347663">
              <a:buClr>
                <a:schemeClr val="accent2"/>
              </a:buClr>
              <a:buFont typeface="Wingdings" panose="05000000000000000000" pitchFamily="2" charset="2"/>
              <a:buChar char="Ø"/>
            </a:pPr>
            <a:r>
              <a:rPr lang="en-US" sz="1700" dirty="0"/>
              <a:t>Does not make passing grades in all classes:</a:t>
            </a:r>
          </a:p>
          <a:p>
            <a:pPr marL="0" lvl="1" indent="0">
              <a:spcBef>
                <a:spcPts val="0"/>
              </a:spcBef>
              <a:buClr>
                <a:schemeClr val="accent2"/>
              </a:buClr>
              <a:buNone/>
            </a:pPr>
            <a:r>
              <a:rPr lang="en-US" sz="1700" dirty="0"/>
              <a:t>	If the student receives a D+, D or F in any course, the student loses all Dual   	Enrollment eligibility for the next semester on the college campus.</a:t>
            </a:r>
          </a:p>
          <a:p>
            <a:pPr marL="0" lvl="1" indent="0">
              <a:spcBef>
                <a:spcPts val="0"/>
              </a:spcBef>
              <a:buClr>
                <a:schemeClr val="accent2"/>
              </a:buClr>
              <a:buNone/>
            </a:pPr>
            <a:r>
              <a:rPr lang="en-US" sz="1700" dirty="0"/>
              <a:t>	Failing grades in Fall Term = ineligible in the Spring Term</a:t>
            </a:r>
          </a:p>
          <a:p>
            <a:pPr marL="0" lvl="1" indent="0">
              <a:spcBef>
                <a:spcPts val="0"/>
              </a:spcBef>
              <a:buClr>
                <a:schemeClr val="accent2"/>
              </a:buClr>
              <a:buNone/>
            </a:pPr>
            <a:r>
              <a:rPr lang="en-US" sz="1700" dirty="0"/>
              <a:t>	Failing grades in the Spring Term = ineligible in the Summer </a:t>
            </a:r>
            <a:r>
              <a:rPr lang="en-US" sz="1700" u="sng" dirty="0"/>
              <a:t>and</a:t>
            </a:r>
            <a:r>
              <a:rPr lang="en-US" sz="1700" dirty="0"/>
              <a:t> Fall Term</a:t>
            </a:r>
          </a:p>
          <a:p>
            <a:pPr marL="285750" lvl="1">
              <a:spcBef>
                <a:spcPts val="0"/>
              </a:spcBef>
              <a:buClr>
                <a:schemeClr val="accent2"/>
              </a:buClr>
              <a:buFont typeface="Wingdings" panose="05000000000000000000" pitchFamily="2" charset="2"/>
              <a:buChar char="Ø"/>
            </a:pPr>
            <a:endParaRPr lang="en-US" sz="1700" dirty="0"/>
          </a:p>
          <a:p>
            <a:pPr marL="285750" lvl="1">
              <a:spcBef>
                <a:spcPts val="0"/>
              </a:spcBef>
              <a:buClr>
                <a:schemeClr val="accent2"/>
              </a:buClr>
              <a:buFont typeface="Wingdings" panose="05000000000000000000" pitchFamily="2" charset="2"/>
              <a:buChar char="Ø"/>
            </a:pPr>
            <a:r>
              <a:rPr lang="en-US" sz="1700" dirty="0"/>
              <a:t>Student withdraws from a course or is withdrawn by the instructor:</a:t>
            </a:r>
            <a:endParaRPr lang="en-US" sz="1700" dirty="0">
              <a:solidFill>
                <a:schemeClr val="tx2"/>
              </a:solidFill>
            </a:endParaRPr>
          </a:p>
          <a:p>
            <a:pPr marL="228600" lvl="2" indent="0">
              <a:spcBef>
                <a:spcPts val="0"/>
              </a:spcBef>
              <a:buClr>
                <a:schemeClr val="accent2"/>
              </a:buClr>
              <a:buNone/>
            </a:pPr>
            <a:r>
              <a:rPr lang="en-US" sz="1700" dirty="0">
                <a:solidFill>
                  <a:schemeClr val="tx2"/>
                </a:solidFill>
              </a:rPr>
              <a:t>	now ineligible for Dual Enrollment the next semester on the college campus.</a:t>
            </a:r>
          </a:p>
          <a:p>
            <a:pPr marL="228600" lvl="2" indent="0">
              <a:spcBef>
                <a:spcPts val="0"/>
              </a:spcBef>
              <a:buNone/>
            </a:pPr>
            <a:endParaRPr lang="en-US" dirty="0"/>
          </a:p>
          <a:p>
            <a:pPr marL="457200" lvl="2" indent="0">
              <a:spcBef>
                <a:spcPts val="0"/>
              </a:spcBef>
            </a:pPr>
            <a:endParaRPr lang="en-US" dirty="0"/>
          </a:p>
          <a:p>
            <a:pPr marL="457200" lvl="1" indent="-457200">
              <a:spcBef>
                <a:spcPts val="0"/>
              </a:spcBef>
            </a:pPr>
            <a:endParaRPr lang="en-US" dirty="0"/>
          </a:p>
          <a:p>
            <a:pPr marL="457200" lvl="2">
              <a:spcBef>
                <a:spcPts val="0"/>
              </a:spcBef>
            </a:pPr>
            <a:endParaRPr lang="en-US" dirty="0"/>
          </a:p>
          <a:p>
            <a:pPr marL="285750" lvl="1">
              <a:spcBef>
                <a:spcPts val="0"/>
              </a:spcBef>
            </a:pPr>
            <a:endParaRPr lang="en-US" dirty="0"/>
          </a:p>
          <a:p>
            <a:pPr marL="457200" lvl="2" indent="0">
              <a:buFont typeface="Wingdings 3" charset="2"/>
              <a:buNone/>
            </a:pPr>
            <a:endParaRPr lang="en-US" dirty="0"/>
          </a:p>
        </p:txBody>
      </p:sp>
    </p:spTree>
    <p:extLst>
      <p:ext uri="{BB962C8B-B14F-4D97-AF65-F5344CB8AC3E}">
        <p14:creationId xmlns:p14="http://schemas.microsoft.com/office/powerpoint/2010/main" val="3036528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04686" y="508625"/>
            <a:ext cx="6876689" cy="1320800"/>
          </a:xfrm>
        </p:spPr>
        <p:txBody>
          <a:bodyPr/>
          <a:lstStyle/>
          <a:p>
            <a:pPr algn="ctr"/>
            <a:r>
              <a:rPr lang="en-US" dirty="0">
                <a:solidFill>
                  <a:srgbClr val="006600"/>
                </a:solidFill>
                <a:latin typeface="Arial Black" panose="020B0A04020102020204" pitchFamily="34" charset="0"/>
              </a:rPr>
              <a:t>Registration Guidelines</a:t>
            </a:r>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l="64615" t="34816" r="14745" b="40624"/>
          <a:stretch/>
        </p:blipFill>
        <p:spPr>
          <a:xfrm>
            <a:off x="837329" y="2318657"/>
            <a:ext cx="7872982" cy="2607859"/>
          </a:xfrm>
          <a:prstGeom prst="rect">
            <a:avLst/>
          </a:prstGeom>
          <a:ln>
            <a:solidFill>
              <a:schemeClr val="accent1"/>
            </a:solidFill>
          </a:ln>
        </p:spPr>
      </p:pic>
      <p:sp>
        <p:nvSpPr>
          <p:cNvPr id="5" name="Rectangle 4"/>
          <p:cNvSpPr/>
          <p:nvPr/>
        </p:nvSpPr>
        <p:spPr>
          <a:xfrm>
            <a:off x="108857" y="1376402"/>
            <a:ext cx="9274629" cy="769441"/>
          </a:xfrm>
          <a:prstGeom prst="rect">
            <a:avLst/>
          </a:prstGeom>
        </p:spPr>
        <p:txBody>
          <a:bodyPr wrap="square">
            <a:spAutoFit/>
          </a:bodyPr>
          <a:lstStyle/>
          <a:p>
            <a:pPr marL="800100" lvl="1" indent="-342900">
              <a:buClr>
                <a:schemeClr val="accent2"/>
              </a:buClr>
              <a:buFont typeface="Wingdings" panose="05000000000000000000" pitchFamily="2" charset="2"/>
              <a:buChar char="Ø"/>
            </a:pPr>
            <a:r>
              <a:rPr lang="en-US" sz="2200" dirty="0">
                <a:latin typeface="Arial" pitchFamily="34" charset="0"/>
                <a:cs typeface="Arial" pitchFamily="34" charset="0"/>
              </a:rPr>
              <a:t>Be familiar with the allowed number of courses for student’s grade level:</a:t>
            </a:r>
          </a:p>
        </p:txBody>
      </p:sp>
      <p:sp>
        <p:nvSpPr>
          <p:cNvPr id="7" name="Content Placeholder 2"/>
          <p:cNvSpPr txBox="1">
            <a:spLocks/>
          </p:cNvSpPr>
          <p:nvPr/>
        </p:nvSpPr>
        <p:spPr>
          <a:xfrm>
            <a:off x="593197" y="5132390"/>
            <a:ext cx="8646887" cy="1605867"/>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Clr>
                <a:schemeClr val="accent2"/>
              </a:buClr>
              <a:buFont typeface="Wingdings" panose="05000000000000000000" pitchFamily="2" charset="2"/>
              <a:buChar char="Ø"/>
            </a:pPr>
            <a:r>
              <a:rPr lang="en-US" sz="2200" dirty="0">
                <a:latin typeface="Arial" panose="020B0604020202020204" pitchFamily="34" charset="0"/>
                <a:cs typeface="Arial" panose="020B0604020202020204" pitchFamily="34" charset="0"/>
              </a:rPr>
              <a:t>Be familiar with the PSC Course Search webpage to see the times, days and availability of on-campus courses. </a:t>
            </a:r>
            <a:r>
              <a:rPr lang="en-US" sz="2200" dirty="0">
                <a:solidFill>
                  <a:schemeClr val="tx2"/>
                </a:solidFill>
                <a:latin typeface="Arial" panose="020B0604020202020204" pitchFamily="34" charset="0"/>
                <a:cs typeface="Arial" panose="020B0604020202020204" pitchFamily="34" charset="0"/>
                <a:hlinkClick r:id="rId3"/>
              </a:rPr>
              <a:t>http://www.pensacolastate.edu/coursesearch.asp</a:t>
            </a:r>
            <a:endParaRPr lang="en-US" sz="2200" dirty="0">
              <a:solidFill>
                <a:schemeClr val="tx2"/>
              </a:solidFill>
              <a:latin typeface="Arial" panose="020B0604020202020204" pitchFamily="34" charset="0"/>
              <a:cs typeface="Arial" panose="020B0604020202020204" pitchFamily="34" charset="0"/>
            </a:endParaRPr>
          </a:p>
          <a:p>
            <a:pPr>
              <a:buClr>
                <a:schemeClr val="accent2"/>
              </a:buClr>
              <a:buFont typeface="Wingdings" panose="05000000000000000000" pitchFamily="2" charset="2"/>
              <a:buChar char="Ø"/>
            </a:pPr>
            <a:endParaRPr lang="en-US" sz="22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7792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05544" y="685800"/>
            <a:ext cx="6901542" cy="1320800"/>
          </a:xfrm>
        </p:spPr>
        <p:txBody>
          <a:bodyPr>
            <a:normAutofit/>
          </a:bodyPr>
          <a:lstStyle/>
          <a:p>
            <a:r>
              <a:rPr lang="en-US" dirty="0">
                <a:solidFill>
                  <a:srgbClr val="006600"/>
                </a:solidFill>
                <a:latin typeface="Arial Black" panose="020B0A04020102020204" pitchFamily="34" charset="0"/>
              </a:rPr>
              <a:t>  </a:t>
            </a:r>
            <a:br>
              <a:rPr lang="en-US" dirty="0">
                <a:solidFill>
                  <a:srgbClr val="006600"/>
                </a:solidFill>
                <a:latin typeface="Arial Black" panose="020B0A04020102020204" pitchFamily="34" charset="0"/>
              </a:rPr>
            </a:br>
            <a:endParaRPr lang="en-US" sz="2700" b="1" dirty="0">
              <a:solidFill>
                <a:schemeClr val="tx2"/>
              </a:solidFill>
              <a:latin typeface="+mn-lt"/>
            </a:endParaRPr>
          </a:p>
        </p:txBody>
      </p:sp>
      <p:sp>
        <p:nvSpPr>
          <p:cNvPr id="5" name="Title 1"/>
          <p:cNvSpPr txBox="1">
            <a:spLocks/>
          </p:cNvSpPr>
          <p:nvPr/>
        </p:nvSpPr>
        <p:spPr>
          <a:xfrm>
            <a:off x="1204686" y="508625"/>
            <a:ext cx="6876689"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a:solidFill>
                  <a:srgbClr val="006600"/>
                </a:solidFill>
                <a:latin typeface="Arial Black" panose="020B0A04020102020204" pitchFamily="34" charset="0"/>
              </a:rPr>
              <a:t>Registration Guidelines</a:t>
            </a:r>
          </a:p>
        </p:txBody>
      </p:sp>
      <p:sp>
        <p:nvSpPr>
          <p:cNvPr id="7" name="Content Placeholder 6"/>
          <p:cNvSpPr>
            <a:spLocks noGrp="1"/>
          </p:cNvSpPr>
          <p:nvPr>
            <p:ph idx="1"/>
          </p:nvPr>
        </p:nvSpPr>
        <p:spPr>
          <a:xfrm>
            <a:off x="359229" y="1628209"/>
            <a:ext cx="8741227" cy="756781"/>
          </a:xfrm>
        </p:spPr>
        <p:txBody>
          <a:bodyPr>
            <a:noAutofit/>
          </a:bodyPr>
          <a:lstStyle/>
          <a:p>
            <a:pPr>
              <a:buClr>
                <a:schemeClr val="accent2"/>
              </a:buClr>
              <a:buFont typeface="Wingdings" panose="05000000000000000000" pitchFamily="2" charset="2"/>
              <a:buChar char="Ø"/>
            </a:pPr>
            <a:r>
              <a:rPr lang="en-US" sz="2200" dirty="0">
                <a:solidFill>
                  <a:schemeClr val="tx2"/>
                </a:solidFill>
                <a:latin typeface="Arial" pitchFamily="34" charset="0"/>
                <a:cs typeface="Arial" pitchFamily="34" charset="0"/>
              </a:rPr>
              <a:t>Be familiar with the Dual Enrollment Course Equivalency List</a:t>
            </a:r>
            <a:endParaRPr lang="en-US" sz="2200" dirty="0"/>
          </a:p>
        </p:txBody>
      </p:sp>
      <p:sp>
        <p:nvSpPr>
          <p:cNvPr id="9" name="Rectangle 8"/>
          <p:cNvSpPr/>
          <p:nvPr/>
        </p:nvSpPr>
        <p:spPr>
          <a:xfrm>
            <a:off x="685800" y="2242690"/>
            <a:ext cx="8795657" cy="3077766"/>
          </a:xfrm>
          <a:prstGeom prst="rect">
            <a:avLst/>
          </a:prstGeom>
        </p:spPr>
        <p:txBody>
          <a:bodyPr wrap="square">
            <a:spAutoFit/>
          </a:bodyPr>
          <a:lstStyle/>
          <a:p>
            <a:r>
              <a:rPr lang="en-US" sz="2200" dirty="0">
                <a:latin typeface="Arial" panose="020B0604020202020204" pitchFamily="34" charset="0"/>
                <a:cs typeface="Arial" panose="020B0604020202020204" pitchFamily="34" charset="0"/>
              </a:rPr>
              <a:t>The Dual Enrollment Course—High School Subject Area Equivalency List, which is updated annually and approved by the Articulation Coordinating Committee (ACC) and the State Board of Education, is a tool that identifies dual enrollment courses guaranteed to satisfy specific high school graduation subject area requirements. </a:t>
            </a:r>
          </a:p>
          <a:p>
            <a:endParaRPr lang="en-US"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The current list is at: </a:t>
            </a:r>
            <a:r>
              <a:rPr lang="en-US" sz="2200" dirty="0">
                <a:latin typeface="Arial" panose="020B0604020202020204" pitchFamily="34" charset="0"/>
                <a:cs typeface="Arial" panose="020B0604020202020204" pitchFamily="34" charset="0"/>
                <a:hlinkClick r:id="rId2"/>
              </a:rPr>
              <a:t>https://www.fldoe.org/core/fileparse.php/5421/urlt/AcademicList.pdf</a:t>
            </a:r>
            <a:endParaRPr lang="en-US" sz="2200" dirty="0">
              <a:latin typeface="Arial" panose="020B0604020202020204" pitchFamily="34" charset="0"/>
              <a:cs typeface="Arial" panose="020B0604020202020204" pitchFamily="34" charset="0"/>
            </a:endParaRPr>
          </a:p>
          <a:p>
            <a:endParaRPr lang="en-US" dirty="0"/>
          </a:p>
        </p:txBody>
      </p:sp>
      <p:sp>
        <p:nvSpPr>
          <p:cNvPr id="10" name="Rectangle 9"/>
          <p:cNvSpPr/>
          <p:nvPr/>
        </p:nvSpPr>
        <p:spPr>
          <a:xfrm>
            <a:off x="152400" y="5241742"/>
            <a:ext cx="9111343" cy="1107996"/>
          </a:xfrm>
          <a:prstGeom prst="rect">
            <a:avLst/>
          </a:prstGeom>
        </p:spPr>
        <p:txBody>
          <a:bodyPr wrap="square">
            <a:spAutoFit/>
          </a:bodyPr>
          <a:lstStyle/>
          <a:p>
            <a:pPr marL="511175" indent="-282575">
              <a:spcAft>
                <a:spcPts val="600"/>
              </a:spcAft>
              <a:buClr>
                <a:schemeClr val="accent2"/>
              </a:buClr>
              <a:buFont typeface="Wingdings" panose="05000000000000000000" pitchFamily="2" charset="2"/>
              <a:buChar char="Ø"/>
            </a:pPr>
            <a:r>
              <a:rPr lang="en-US" sz="2200" dirty="0">
                <a:latin typeface="Arial" panose="020B0604020202020204" pitchFamily="34" charset="0"/>
                <a:cs typeface="Arial" panose="020B0604020202020204" pitchFamily="34" charset="0"/>
              </a:rPr>
              <a:t>Students can access information regarding their student record via their Spyglass account. The degree audit, in Spyglass, will enable the student to view required courses for all degrees.</a:t>
            </a:r>
          </a:p>
        </p:txBody>
      </p:sp>
    </p:spTree>
    <p:extLst>
      <p:ext uri="{BB962C8B-B14F-4D97-AF65-F5344CB8AC3E}">
        <p14:creationId xmlns:p14="http://schemas.microsoft.com/office/powerpoint/2010/main" val="3485726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97029" y="564998"/>
            <a:ext cx="8639177" cy="1018667"/>
          </a:xfrm>
        </p:spPr>
        <p:txBody>
          <a:bodyPr>
            <a:normAutofit/>
          </a:bodyPr>
          <a:lstStyle/>
          <a:p>
            <a:r>
              <a:rPr lang="en-US" dirty="0">
                <a:solidFill>
                  <a:srgbClr val="006600"/>
                </a:solidFill>
                <a:latin typeface="Arial Black" pitchFamily="34" charset="0"/>
                <a:cs typeface="Arial" pitchFamily="34" charset="0"/>
              </a:rPr>
              <a:t>Application/Registration Process</a:t>
            </a:r>
          </a:p>
        </p:txBody>
      </p:sp>
      <p:sp>
        <p:nvSpPr>
          <p:cNvPr id="3" name="Content Placeholder 2"/>
          <p:cNvSpPr>
            <a:spLocks noGrp="1"/>
          </p:cNvSpPr>
          <p:nvPr>
            <p:ph idx="1"/>
          </p:nvPr>
        </p:nvSpPr>
        <p:spPr>
          <a:xfrm>
            <a:off x="597029" y="1322408"/>
            <a:ext cx="8331375" cy="4925992"/>
          </a:xfrm>
        </p:spPr>
        <p:txBody>
          <a:bodyPr>
            <a:noAutofit/>
          </a:bodyPr>
          <a:lstStyle/>
          <a:p>
            <a:pPr>
              <a:spcAft>
                <a:spcPts val="600"/>
              </a:spcAft>
              <a:buClr>
                <a:schemeClr val="accent2"/>
              </a:buClr>
              <a:buFont typeface="Wingdings" panose="05000000000000000000" pitchFamily="2" charset="2"/>
              <a:buChar char="Ø"/>
            </a:pPr>
            <a:r>
              <a:rPr lang="en-US" sz="2000" dirty="0">
                <a:latin typeface="Arial" pitchFamily="34" charset="0"/>
                <a:cs typeface="Arial" pitchFamily="34" charset="0"/>
              </a:rPr>
              <a:t>Students meet with their high school counselor for approval to participate in the Dual Enrollment Program. </a:t>
            </a:r>
          </a:p>
          <a:p>
            <a:pPr>
              <a:spcAft>
                <a:spcPts val="600"/>
              </a:spcAft>
              <a:buClr>
                <a:schemeClr val="accent2"/>
              </a:buClr>
              <a:buFont typeface="Wingdings" panose="05000000000000000000" pitchFamily="2" charset="2"/>
              <a:buChar char="Ø"/>
            </a:pPr>
            <a:r>
              <a:rPr lang="en-US" sz="2000" dirty="0">
                <a:latin typeface="Arial" pitchFamily="34" charset="0"/>
                <a:cs typeface="Arial" pitchFamily="34" charset="0"/>
              </a:rPr>
              <a:t>The counselor verifies the student made the qualifying scores on the ACT/SAT or provides the student with a Dual Enrollment Testing Referral Form to take the PERT on a PSC campus. </a:t>
            </a:r>
            <a:r>
              <a:rPr lang="en-US" sz="2000" dirty="0">
                <a:latin typeface="Arial" pitchFamily="34" charset="0"/>
                <a:cs typeface="Arial" pitchFamily="34" charset="0"/>
                <a:hlinkClick r:id="rId2"/>
              </a:rPr>
              <a:t>http://www.pensacolastate.edu/dual-enrollment</a:t>
            </a:r>
            <a:endParaRPr lang="en-US" sz="2000" dirty="0">
              <a:latin typeface="Arial" pitchFamily="34" charset="0"/>
              <a:cs typeface="Arial" pitchFamily="34" charset="0"/>
            </a:endParaRPr>
          </a:p>
          <a:p>
            <a:pPr>
              <a:buClr>
                <a:schemeClr val="accent2"/>
              </a:buClr>
              <a:buFont typeface="Wingdings" panose="05000000000000000000" pitchFamily="2" charset="2"/>
              <a:buChar char="Ø"/>
            </a:pPr>
            <a:r>
              <a:rPr lang="en-US" sz="2000" dirty="0">
                <a:latin typeface="Arial" pitchFamily="34" charset="0"/>
                <a:cs typeface="Arial" pitchFamily="34" charset="0"/>
              </a:rPr>
              <a:t>The counselor and student will complete the Application and Dynamic Forms process. Find instructions at </a:t>
            </a:r>
            <a:r>
              <a:rPr lang="en-US" sz="2000" dirty="0">
                <a:latin typeface="Arial" pitchFamily="34" charset="0"/>
                <a:cs typeface="Arial" pitchFamily="34" charset="0"/>
                <a:hlinkClick r:id="rId3"/>
              </a:rPr>
              <a:t>https://www.pensacolastate.edu/academics/programs/dual-enrollment/#1487691478504-9c925402-80d5</a:t>
            </a:r>
            <a:endParaRPr lang="en-US" sz="2000" dirty="0">
              <a:latin typeface="Arial" pitchFamily="34" charset="0"/>
              <a:cs typeface="Arial" pitchFamily="34" charset="0"/>
            </a:endParaRPr>
          </a:p>
          <a:p>
            <a:pPr algn="just">
              <a:buClr>
                <a:schemeClr val="accent2"/>
              </a:buClr>
              <a:buFont typeface="Wingdings" panose="05000000000000000000" pitchFamily="2" charset="2"/>
              <a:buChar char="Ø"/>
            </a:pPr>
            <a:r>
              <a:rPr lang="en-US" sz="2000" dirty="0">
                <a:latin typeface="Arial" pitchFamily="34" charset="0"/>
                <a:cs typeface="Arial" pitchFamily="34" charset="0"/>
              </a:rPr>
              <a:t>The PSC Advisor will receive the Dynamic Forms request and register the student for the courses selected.</a:t>
            </a:r>
          </a:p>
        </p:txBody>
      </p:sp>
    </p:spTree>
    <p:extLst>
      <p:ext uri="{BB962C8B-B14F-4D97-AF65-F5344CB8AC3E}">
        <p14:creationId xmlns:p14="http://schemas.microsoft.com/office/powerpoint/2010/main" val="96249419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2910</TotalTime>
  <Words>1512</Words>
  <Application>Microsoft Office PowerPoint</Application>
  <PresentationFormat>A4 Paper (210x297 mm)</PresentationFormat>
  <Paragraphs>129</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Arial Black</vt:lpstr>
      <vt:lpstr>Calibri</vt:lpstr>
      <vt:lpstr>Times New Roman</vt:lpstr>
      <vt:lpstr>Trebuchet MS</vt:lpstr>
      <vt:lpstr>Wingdings</vt:lpstr>
      <vt:lpstr>Wingdings 3</vt:lpstr>
      <vt:lpstr>Facet</vt:lpstr>
      <vt:lpstr>PowerPoint Presentation</vt:lpstr>
      <vt:lpstr>Dual Enrollment</vt:lpstr>
      <vt:lpstr>PowerPoint Presentation</vt:lpstr>
      <vt:lpstr>Eligibility</vt:lpstr>
      <vt:lpstr>PowerPoint Presentation</vt:lpstr>
      <vt:lpstr>Maintaining Eligibility</vt:lpstr>
      <vt:lpstr>Registration Guidelines</vt:lpstr>
      <vt:lpstr>   </vt:lpstr>
      <vt:lpstr>Application/Registration Process</vt:lpstr>
      <vt:lpstr>Student Expectations </vt:lpstr>
      <vt:lpstr>PowerPoint Presentation</vt:lpstr>
      <vt:lpstr> More Information</vt:lpstr>
      <vt:lpstr>PowerPoint Presentation</vt:lpstr>
    </vt:vector>
  </TitlesOfParts>
  <Company>Pensacola State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StudentSSR</dc:creator>
  <cp:lastModifiedBy>Kelli Smirniotis</cp:lastModifiedBy>
  <cp:revision>158</cp:revision>
  <cp:lastPrinted>2022-02-03T22:06:27Z</cp:lastPrinted>
  <dcterms:created xsi:type="dcterms:W3CDTF">2014-02-13T20:10:46Z</dcterms:created>
  <dcterms:modified xsi:type="dcterms:W3CDTF">2023-06-10T14:26:44Z</dcterms:modified>
</cp:coreProperties>
</file>